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0.svg" ContentType="image/svg+xml"/>
  <Override PartName="/ppt/media/image2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7" r:id="rId3"/>
    <p:sldId id="259" r:id="rId5"/>
    <p:sldId id="256" r:id="rId6"/>
    <p:sldId id="260" r:id="rId7"/>
    <p:sldId id="264" r:id="rId8"/>
    <p:sldId id="307" r:id="rId9"/>
    <p:sldId id="308" r:id="rId10"/>
    <p:sldId id="265" r:id="rId11"/>
    <p:sldId id="267" r:id="rId12"/>
    <p:sldId id="266" r:id="rId13"/>
    <p:sldId id="268" r:id="rId14"/>
    <p:sldId id="309" r:id="rId15"/>
    <p:sldId id="310" r:id="rId16"/>
    <p:sldId id="277" r:id="rId17"/>
    <p:sldId id="311" r:id="rId18"/>
    <p:sldId id="271" r:id="rId19"/>
    <p:sldId id="306" r:id="rId20"/>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5460"/>
    <a:srgbClr val="2C889F"/>
    <a:srgbClr val="71B8DB"/>
    <a:srgbClr val="404040"/>
    <a:srgbClr val="1D4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1" d="100"/>
          <a:sy n="71" d="100"/>
        </p:scale>
        <p:origin x="822" y="60"/>
      </p:cViewPr>
      <p:guideLst>
        <p:guide orient="horz" pos="2182"/>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29.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6B549E-0F4F-4925-866F-1E2E9C7A8E5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EDD09-A595-4E69-A58E-BC863716A2C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21</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21</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11</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5</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15</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2B2F1CC-36D7-4372-8474-CF4E8E8618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8F4388-E85F-4959-822E-35D59FDED4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2018/8/13</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6" Type="http://schemas.openxmlformats.org/officeDocument/2006/relationships/notesSlide" Target="../notesSlides/notesSlide11.xml"/><Relationship Id="rId15" Type="http://schemas.openxmlformats.org/officeDocument/2006/relationships/slideLayout" Target="../slideLayouts/slideLayout1.xml"/><Relationship Id="rId14"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8" Type="http://schemas.openxmlformats.org/officeDocument/2006/relationships/notesSlide" Target="../notesSlides/notesSlide12.xml"/><Relationship Id="rId17" Type="http://schemas.openxmlformats.org/officeDocument/2006/relationships/slideLayout" Target="../slideLayouts/slideLayout1.xml"/><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5211" y="2956988"/>
            <a:ext cx="7100249" cy="1015663"/>
          </a:xfrm>
          <a:prstGeom prst="rect">
            <a:avLst/>
          </a:prstGeom>
          <a:noFill/>
        </p:spPr>
        <p:txBody>
          <a:bodyPr wrap="square" rtlCol="0">
            <a:spAutoFit/>
          </a:bodyPr>
          <a:lstStyle/>
          <a:p>
            <a:pPr algn="ctr"/>
            <a:r>
              <a:rPr lang="zh-CN" altLang="en-US" sz="6000" b="1" dirty="0">
                <a:gradFill>
                  <a:gsLst>
                    <a:gs pos="0">
                      <a:srgbClr val="1D4962"/>
                    </a:gs>
                    <a:gs pos="45000">
                      <a:srgbClr val="2C889F"/>
                    </a:gs>
                    <a:gs pos="100000">
                      <a:srgbClr val="71B8DB"/>
                    </a:gs>
                  </a:gsLst>
                  <a:lin ang="2700000" scaled="0"/>
                </a:gradFill>
                <a:latin typeface="微软雅黑" panose="020B0503020204020204" pitchFamily="34" charset="-122"/>
                <a:ea typeface="微软雅黑" panose="020B0503020204020204" pitchFamily="34" charset="-122"/>
              </a:rPr>
              <a:t>智能家居的应用</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4343305" y="4562156"/>
            <a:ext cx="3379410" cy="431217"/>
          </a:xfrm>
          <a:custGeom>
            <a:avLst/>
            <a:gdLst>
              <a:gd name="connsiteX0" fmla="*/ 223558 w 3681611"/>
              <a:gd name="connsiteY0" fmla="*/ 0 h 469778"/>
              <a:gd name="connsiteX1" fmla="*/ 1166038 w 3681611"/>
              <a:gd name="connsiteY1" fmla="*/ 0 h 469778"/>
              <a:gd name="connsiteX2" fmla="*/ 1205422 w 3681611"/>
              <a:gd name="connsiteY2" fmla="*/ 4072 h 469778"/>
              <a:gd name="connsiteX3" fmla="*/ 2104015 w 3681611"/>
              <a:gd name="connsiteY3" fmla="*/ 4072 h 469778"/>
              <a:gd name="connsiteX4" fmla="*/ 2133688 w 3681611"/>
              <a:gd name="connsiteY4" fmla="*/ 7140 h 469778"/>
              <a:gd name="connsiteX5" fmla="*/ 2520077 w 3681611"/>
              <a:gd name="connsiteY5" fmla="*/ 7140 h 469778"/>
              <a:gd name="connsiteX6" fmla="*/ 2559461 w 3681611"/>
              <a:gd name="connsiteY6" fmla="*/ 11212 h 469778"/>
              <a:gd name="connsiteX7" fmla="*/ 3458054 w 3681611"/>
              <a:gd name="connsiteY7" fmla="*/ 11212 h 469778"/>
              <a:gd name="connsiteX8" fmla="*/ 3681611 w 3681611"/>
              <a:gd name="connsiteY8" fmla="*/ 240495 h 469778"/>
              <a:gd name="connsiteX9" fmla="*/ 3458054 w 3681611"/>
              <a:gd name="connsiteY9" fmla="*/ 469778 h 469778"/>
              <a:gd name="connsiteX10" fmla="*/ 2515573 w 3681611"/>
              <a:gd name="connsiteY10" fmla="*/ 469778 h 469778"/>
              <a:gd name="connsiteX11" fmla="*/ 2476190 w 3681611"/>
              <a:gd name="connsiteY11" fmla="*/ 465706 h 469778"/>
              <a:gd name="connsiteX12" fmla="*/ 1577597 w 3681611"/>
              <a:gd name="connsiteY12" fmla="*/ 465706 h 469778"/>
              <a:gd name="connsiteX13" fmla="*/ 1547923 w 3681611"/>
              <a:gd name="connsiteY13" fmla="*/ 462638 h 469778"/>
              <a:gd name="connsiteX14" fmla="*/ 1161534 w 3681611"/>
              <a:gd name="connsiteY14" fmla="*/ 462638 h 469778"/>
              <a:gd name="connsiteX15" fmla="*/ 1122151 w 3681611"/>
              <a:gd name="connsiteY15" fmla="*/ 458566 h 469778"/>
              <a:gd name="connsiteX16" fmla="*/ 223558 w 3681611"/>
              <a:gd name="connsiteY16" fmla="*/ 458566 h 469778"/>
              <a:gd name="connsiteX17" fmla="*/ 0 w 3681611"/>
              <a:gd name="connsiteY17" fmla="*/ 229283 h 469778"/>
              <a:gd name="connsiteX18" fmla="*/ 223558 w 3681611"/>
              <a:gd name="connsiteY18" fmla="*/ 0 h 46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1611" h="469778">
                <a:moveTo>
                  <a:pt x="223558" y="0"/>
                </a:moveTo>
                <a:lnTo>
                  <a:pt x="1166038" y="0"/>
                </a:lnTo>
                <a:lnTo>
                  <a:pt x="1205422" y="4072"/>
                </a:lnTo>
                <a:lnTo>
                  <a:pt x="2104015" y="4072"/>
                </a:lnTo>
                <a:lnTo>
                  <a:pt x="2133688" y="7140"/>
                </a:lnTo>
                <a:lnTo>
                  <a:pt x="2520077" y="7140"/>
                </a:lnTo>
                <a:lnTo>
                  <a:pt x="2559461" y="11212"/>
                </a:lnTo>
                <a:lnTo>
                  <a:pt x="3458054" y="11212"/>
                </a:lnTo>
                <a:cubicBezTo>
                  <a:pt x="3581509" y="11212"/>
                  <a:pt x="3681611" y="113859"/>
                  <a:pt x="3681611" y="240495"/>
                </a:cubicBezTo>
                <a:cubicBezTo>
                  <a:pt x="3681611" y="367132"/>
                  <a:pt x="3581509" y="469778"/>
                  <a:pt x="3458054" y="469778"/>
                </a:cubicBezTo>
                <a:lnTo>
                  <a:pt x="2515573" y="469778"/>
                </a:lnTo>
                <a:lnTo>
                  <a:pt x="2476190" y="465706"/>
                </a:lnTo>
                <a:lnTo>
                  <a:pt x="1577597" y="465706"/>
                </a:lnTo>
                <a:lnTo>
                  <a:pt x="1547923" y="462638"/>
                </a:lnTo>
                <a:lnTo>
                  <a:pt x="1161534" y="462638"/>
                </a:lnTo>
                <a:lnTo>
                  <a:pt x="1122151" y="458566"/>
                </a:lnTo>
                <a:lnTo>
                  <a:pt x="223558" y="458566"/>
                </a:lnTo>
                <a:cubicBezTo>
                  <a:pt x="100102" y="458566"/>
                  <a:pt x="0" y="355920"/>
                  <a:pt x="0" y="229283"/>
                </a:cubicBezTo>
                <a:cubicBezTo>
                  <a:pt x="0" y="102647"/>
                  <a:pt x="100102" y="0"/>
                  <a:pt x="223558"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           </a:t>
            </a:r>
            <a:endParaRPr lang="zh-CN" altLang="en-US" dirty="0"/>
          </a:p>
        </p:txBody>
      </p:sp>
      <p:sp>
        <p:nvSpPr>
          <p:cNvPr id="4" name="TextBox 98"/>
          <p:cNvSpPr txBox="1"/>
          <p:nvPr/>
        </p:nvSpPr>
        <p:spPr>
          <a:xfrm>
            <a:off x="4096705" y="856864"/>
            <a:ext cx="3998591" cy="2215991"/>
          </a:xfrm>
          <a:prstGeom prst="rect">
            <a:avLst/>
          </a:prstGeom>
          <a:noFill/>
        </p:spPr>
        <p:txBody>
          <a:bodyPr wrap="square" rtlCol="0">
            <a:spAutoFit/>
          </a:bodyPr>
          <a:lstStyle/>
          <a:p>
            <a:pPr algn="ctr"/>
            <a:r>
              <a:rPr lang="en-US" altLang="zh-CN" sz="13800" b="1" dirty="0">
                <a:solidFill>
                  <a:srgbClr val="2D5460"/>
                </a:solidFill>
                <a:latin typeface="Impact" panose="020B0806030902050204" pitchFamily="34" charset="0"/>
                <a:ea typeface="DFPZongYiW9-B5" panose="040B0900000000000000" pitchFamily="82" charset="-120"/>
                <a:cs typeface="Agency FB" panose="020B0503020202020204" charset="0"/>
              </a:rPr>
              <a:t>HCI </a:t>
            </a:r>
            <a:endParaRPr lang="en-US" sz="13800" b="1" dirty="0">
              <a:solidFill>
                <a:srgbClr val="2D5460"/>
              </a:solidFill>
              <a:latin typeface="Impact" panose="020B0806030902050204" pitchFamily="34" charset="0"/>
              <a:ea typeface="DFPZongYiW9-B5" panose="040B0900000000000000" pitchFamily="82" charset="-120"/>
              <a:cs typeface="Agency FB" panose="020B0503020202020204" charset="0"/>
            </a:endParaRPr>
          </a:p>
        </p:txBody>
      </p:sp>
      <p:sp>
        <p:nvSpPr>
          <p:cNvPr id="7" name="矩形 6"/>
          <p:cNvSpPr/>
          <p:nvPr/>
        </p:nvSpPr>
        <p:spPr>
          <a:xfrm>
            <a:off x="4601481" y="4621397"/>
            <a:ext cx="1441420"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汇报人：李跃跃</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t="24771" r="42829"/>
          <a:stretch>
            <a:fillRect/>
          </a:stretch>
        </p:blipFill>
        <p:spPr>
          <a:xfrm rot="2245968">
            <a:off x="10265733" y="1045687"/>
            <a:ext cx="3852533" cy="5020367"/>
          </a:xfrm>
          <a:custGeom>
            <a:avLst/>
            <a:gdLst>
              <a:gd name="connsiteX0" fmla="*/ 1 w 3852533"/>
              <a:gd name="connsiteY0" fmla="*/ 0 h 5020367"/>
              <a:gd name="connsiteX1" fmla="*/ 3852533 w 3852533"/>
              <a:gd name="connsiteY1" fmla="*/ 5020366 h 5020367"/>
              <a:gd name="connsiteX2" fmla="*/ 0 w 3852533"/>
              <a:gd name="connsiteY2" fmla="*/ 5020367 h 5020367"/>
              <a:gd name="connsiteX3" fmla="*/ 1 w 3852533"/>
              <a:gd name="connsiteY3" fmla="*/ 0 h 5020367"/>
            </a:gdLst>
            <a:ahLst/>
            <a:cxnLst>
              <a:cxn ang="0">
                <a:pos x="connsiteX0" y="connsiteY0"/>
              </a:cxn>
              <a:cxn ang="0">
                <a:pos x="connsiteX1" y="connsiteY1"/>
              </a:cxn>
              <a:cxn ang="0">
                <a:pos x="connsiteX2" y="connsiteY2"/>
              </a:cxn>
              <a:cxn ang="0">
                <a:pos x="connsiteX3" y="connsiteY3"/>
              </a:cxn>
            </a:cxnLst>
            <a:rect l="l" t="t" r="r" b="b"/>
            <a:pathLst>
              <a:path w="3852533" h="5020367">
                <a:moveTo>
                  <a:pt x="1" y="0"/>
                </a:moveTo>
                <a:lnTo>
                  <a:pt x="3852533" y="5020366"/>
                </a:lnTo>
                <a:lnTo>
                  <a:pt x="0" y="5020367"/>
                </a:lnTo>
                <a:lnTo>
                  <a:pt x="1" y="0"/>
                </a:lnTo>
                <a:close/>
              </a:path>
            </a:pathLst>
          </a:custGeom>
        </p:spPr>
      </p:pic>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49932" b="34118"/>
          <a:stretch>
            <a:fillRect/>
          </a:stretch>
        </p:blipFill>
        <p:spPr>
          <a:xfrm rot="2259884">
            <a:off x="-2115168" y="737292"/>
            <a:ext cx="4186552" cy="5455638"/>
          </a:xfrm>
          <a:custGeom>
            <a:avLst/>
            <a:gdLst>
              <a:gd name="connsiteX0" fmla="*/ 3373909 w 3373910"/>
              <a:gd name="connsiteY0" fmla="*/ 0 h 4396657"/>
              <a:gd name="connsiteX1" fmla="*/ 3373910 w 3373910"/>
              <a:gd name="connsiteY1" fmla="*/ 4396657 h 4396657"/>
              <a:gd name="connsiteX2" fmla="*/ 0 w 3373910"/>
              <a:gd name="connsiteY2" fmla="*/ 0 h 4396657"/>
              <a:gd name="connsiteX3" fmla="*/ 3373909 w 3373910"/>
              <a:gd name="connsiteY3" fmla="*/ 0 h 4396657"/>
            </a:gdLst>
            <a:ahLst/>
            <a:cxnLst>
              <a:cxn ang="0">
                <a:pos x="connsiteX0" y="connsiteY0"/>
              </a:cxn>
              <a:cxn ang="0">
                <a:pos x="connsiteX1" y="connsiteY1"/>
              </a:cxn>
              <a:cxn ang="0">
                <a:pos x="connsiteX2" y="connsiteY2"/>
              </a:cxn>
              <a:cxn ang="0">
                <a:pos x="connsiteX3" y="connsiteY3"/>
              </a:cxn>
            </a:cxnLst>
            <a:rect l="l" t="t" r="r" b="b"/>
            <a:pathLst>
              <a:path w="3373910" h="4396657">
                <a:moveTo>
                  <a:pt x="3373909" y="0"/>
                </a:moveTo>
                <a:lnTo>
                  <a:pt x="3373910" y="4396657"/>
                </a:lnTo>
                <a:lnTo>
                  <a:pt x="0" y="0"/>
                </a:lnTo>
                <a:lnTo>
                  <a:pt x="3373909" y="0"/>
                </a:lnTo>
                <a:close/>
              </a:path>
            </a:pathLst>
          </a:custGeom>
        </p:spPr>
      </p:pic>
      <p:sp>
        <p:nvSpPr>
          <p:cNvPr id="3" name="文本框 2"/>
          <p:cNvSpPr txBox="1"/>
          <p:nvPr/>
        </p:nvSpPr>
        <p:spPr>
          <a:xfrm>
            <a:off x="7678271" y="5459506"/>
            <a:ext cx="2568388" cy="369332"/>
          </a:xfrm>
          <a:prstGeom prst="rect">
            <a:avLst/>
          </a:prstGeom>
          <a:noFill/>
        </p:spPr>
        <p:txBody>
          <a:bodyPr wrap="square" rtlCol="0">
            <a:spAutoFit/>
          </a:bodyPr>
          <a:lstStyle/>
          <a:p>
            <a:r>
              <a:rPr lang="zh-CN" altLang="en-US" dirty="0"/>
              <a:t>组员：李跃跃 张睿康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52625" y="3812805"/>
            <a:ext cx="5183029" cy="684098"/>
          </a:xfrm>
          <a:prstGeom prst="rect">
            <a:avLst/>
          </a:prstGeom>
          <a:noFill/>
        </p:spPr>
        <p:txBody>
          <a:bodyPr wrap="square" rtlCol="0">
            <a:spAutoFit/>
          </a:bodyPr>
          <a:lstStyle/>
          <a:p>
            <a:pPr lvl="0">
              <a:lnSpc>
                <a:spcPct val="115000"/>
              </a:lnSpc>
              <a:spcAft>
                <a:spcPts val="800"/>
              </a:spcAft>
            </a:pPr>
            <a:r>
              <a:rPr lang="zh-CN" altLang="zh-CN" sz="3600" b="1" kern="100" dirty="0">
                <a:latin typeface="黑体" panose="02010609060101010101" charset="-122"/>
                <a:ea typeface="等线" panose="02010600030101010101" pitchFamily="2" charset="-122"/>
                <a:cs typeface="Times New Roman" panose="02020603050405020304" pitchFamily="18" charset="0"/>
              </a:rPr>
              <a:t>智能家居用户体验设计</a:t>
            </a:r>
            <a:endParaRPr lang="zh-CN" altLang="zh-CN" sz="3600" b="1" kern="100" dirty="0">
              <a:latin typeface="黑体" panose="02010609060101010101" charset="-122"/>
              <a:ea typeface="等线" panose="02010600030101010101" pitchFamily="2" charset="-122"/>
              <a:cs typeface="Times New Roman" panose="02020603050405020304" pitchFamily="18" charset="0"/>
            </a:endParaRPr>
          </a:p>
        </p:txBody>
      </p:sp>
      <p:sp>
        <p:nvSpPr>
          <p:cNvPr id="18" name="矩形 17"/>
          <p:cNvSpPr/>
          <p:nvPr/>
        </p:nvSpPr>
        <p:spPr>
          <a:xfrm>
            <a:off x="5665536" y="4651687"/>
            <a:ext cx="885087" cy="65009"/>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008060" y="1368193"/>
            <a:ext cx="2175880" cy="2154838"/>
            <a:chOff x="1346875" y="1761092"/>
            <a:chExt cx="3532942" cy="3498777"/>
          </a:xfrm>
        </p:grpSpPr>
        <p:sp>
          <p:nvSpPr>
            <p:cNvPr id="15" name="任意多边形 14"/>
            <p:cNvSpPr/>
            <p:nvPr/>
          </p:nvSpPr>
          <p:spPr>
            <a:xfrm>
              <a:off x="3124113" y="2114360"/>
              <a:ext cx="1376720" cy="2723722"/>
            </a:xfrm>
            <a:custGeom>
              <a:avLst/>
              <a:gdLst>
                <a:gd name="connsiteX0" fmla="*/ 0 w 1455207"/>
                <a:gd name="connsiteY0" fmla="*/ 0 h 2879002"/>
                <a:gd name="connsiteX1" fmla="*/ 1455207 w 1455207"/>
                <a:gd name="connsiteY1" fmla="*/ 0 h 2879002"/>
                <a:gd name="connsiteX2" fmla="*/ 1455207 w 1455207"/>
                <a:gd name="connsiteY2" fmla="*/ 2879002 h 2879002"/>
                <a:gd name="connsiteX3" fmla="*/ 390745 w 1455207"/>
                <a:gd name="connsiteY3" fmla="*/ 2879002 h 2879002"/>
                <a:gd name="connsiteX4" fmla="*/ 378917 w 1455207"/>
                <a:gd name="connsiteY4" fmla="*/ 2791855 h 2879002"/>
                <a:gd name="connsiteX5" fmla="*/ 1368060 w 1455207"/>
                <a:gd name="connsiteY5" fmla="*/ 2791855 h 2879002"/>
                <a:gd name="connsiteX6" fmla="*/ 1368060 w 1455207"/>
                <a:gd name="connsiteY6" fmla="*/ 87147 h 2879002"/>
                <a:gd name="connsiteX7" fmla="*/ 11828 w 1455207"/>
                <a:gd name="connsiteY7" fmla="*/ 87147 h 2879002"/>
                <a:gd name="connsiteX8" fmla="*/ 0 w 1455207"/>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5207" h="2879002">
                  <a:moveTo>
                    <a:pt x="0" y="0"/>
                  </a:moveTo>
                  <a:lnTo>
                    <a:pt x="1455207" y="0"/>
                  </a:lnTo>
                  <a:lnTo>
                    <a:pt x="1455207" y="2879002"/>
                  </a:lnTo>
                  <a:lnTo>
                    <a:pt x="390745" y="2879002"/>
                  </a:lnTo>
                  <a:lnTo>
                    <a:pt x="378917" y="2791855"/>
                  </a:lnTo>
                  <a:lnTo>
                    <a:pt x="1368060" y="2791855"/>
                  </a:lnTo>
                  <a:lnTo>
                    <a:pt x="1368060" y="87147"/>
                  </a:lnTo>
                  <a:lnTo>
                    <a:pt x="11828" y="87147"/>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75" y="1761092"/>
              <a:ext cx="3532942" cy="3498777"/>
            </a:xfrm>
            <a:prstGeom prst="rect">
              <a:avLst/>
            </a:prstGeom>
          </p:spPr>
        </p:pic>
        <p:sp>
          <p:nvSpPr>
            <p:cNvPr id="12" name="任意多边形 11"/>
            <p:cNvSpPr/>
            <p:nvPr/>
          </p:nvSpPr>
          <p:spPr>
            <a:xfrm>
              <a:off x="1777110" y="2114360"/>
              <a:ext cx="1716672" cy="2723722"/>
            </a:xfrm>
            <a:custGeom>
              <a:avLst/>
              <a:gdLst>
                <a:gd name="connsiteX0" fmla="*/ 0 w 1814540"/>
                <a:gd name="connsiteY0" fmla="*/ 0 h 2879002"/>
                <a:gd name="connsiteX1" fmla="*/ 1423795 w 1814540"/>
                <a:gd name="connsiteY1" fmla="*/ 0 h 2879002"/>
                <a:gd name="connsiteX2" fmla="*/ 1435623 w 1814540"/>
                <a:gd name="connsiteY2" fmla="*/ 87147 h 2879002"/>
                <a:gd name="connsiteX3" fmla="*/ 87147 w 1814540"/>
                <a:gd name="connsiteY3" fmla="*/ 87147 h 2879002"/>
                <a:gd name="connsiteX4" fmla="*/ 87147 w 1814540"/>
                <a:gd name="connsiteY4" fmla="*/ 2791855 h 2879002"/>
                <a:gd name="connsiteX5" fmla="*/ 1802712 w 1814540"/>
                <a:gd name="connsiteY5" fmla="*/ 2791855 h 2879002"/>
                <a:gd name="connsiteX6" fmla="*/ 1814540 w 1814540"/>
                <a:gd name="connsiteY6" fmla="*/ 2879002 h 2879002"/>
                <a:gd name="connsiteX7" fmla="*/ 0 w 1814540"/>
                <a:gd name="connsiteY7" fmla="*/ 2879002 h 2879002"/>
                <a:gd name="connsiteX8" fmla="*/ 0 w 1814540"/>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540" h="2879002">
                  <a:moveTo>
                    <a:pt x="0" y="0"/>
                  </a:moveTo>
                  <a:lnTo>
                    <a:pt x="1423795" y="0"/>
                  </a:lnTo>
                  <a:lnTo>
                    <a:pt x="1435623" y="87147"/>
                  </a:lnTo>
                  <a:lnTo>
                    <a:pt x="87147" y="87147"/>
                  </a:lnTo>
                  <a:lnTo>
                    <a:pt x="87147" y="2791855"/>
                  </a:lnTo>
                  <a:lnTo>
                    <a:pt x="1802712" y="2791855"/>
                  </a:lnTo>
                  <a:lnTo>
                    <a:pt x="1814540" y="2879002"/>
                  </a:lnTo>
                  <a:lnTo>
                    <a:pt x="0" y="287900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2470481" y="2278637"/>
              <a:ext cx="818476" cy="2348741"/>
            </a:xfrm>
            <a:prstGeom prst="rect">
              <a:avLst/>
            </a:prstGeom>
            <a:noFill/>
          </p:spPr>
          <p:txBody>
            <a:bodyPr wrap="square" rtlCol="0">
              <a:spAutoFit/>
            </a:bodyPr>
            <a:lstStyle/>
            <a:p>
              <a:r>
                <a:rPr lang="en-US" altLang="zh-CN" sz="8800">
                  <a:solidFill>
                    <a:schemeClr val="bg1"/>
                  </a:solidFill>
                  <a:latin typeface="Impact" panose="020B0806030902050204" pitchFamily="34" charset="0"/>
                  <a:ea typeface="微软雅黑" panose="020B0503020204020204" pitchFamily="34" charset="-122"/>
                </a:rPr>
                <a:t>4</a:t>
              </a:r>
              <a:endParaRPr lang="zh-CN" altLang="en-US" sz="8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503" y="434564"/>
            <a:ext cx="4330437" cy="618374"/>
          </a:xfrm>
          <a:prstGeom prst="rect">
            <a:avLst/>
          </a:prstGeom>
          <a:noFill/>
        </p:spPr>
        <p:txBody>
          <a:bodyPr wrap="square" rtlCol="0">
            <a:spAutoFit/>
          </a:bodyPr>
          <a:lstStyle/>
          <a:p>
            <a:pPr lvl="0">
              <a:lnSpc>
                <a:spcPct val="115000"/>
              </a:lnSpc>
              <a:spcAft>
                <a:spcPts val="800"/>
              </a:spcAft>
            </a:pPr>
            <a:r>
              <a:rPr lang="zh-CN" altLang="zh-CN" sz="3200" b="1" kern="100" dirty="0">
                <a:latin typeface="黑体" panose="02010609060101010101" charset="-122"/>
                <a:ea typeface="等线" panose="02010600030101010101" pitchFamily="2" charset="-122"/>
                <a:cs typeface="Times New Roman" panose="02020603050405020304" pitchFamily="18" charset="0"/>
              </a:rPr>
              <a:t>智能家居用户体验设计</a:t>
            </a:r>
            <a:endParaRPr lang="zh-CN" altLang="zh-CN" sz="3200" b="1" kern="100" dirty="0">
              <a:latin typeface="黑体" panose="02010609060101010101" charset="-122"/>
              <a:ea typeface="等线" panose="02010600030101010101" pitchFamily="2" charset="-122"/>
              <a:cs typeface="Times New Roman" panose="02020603050405020304" pitchFamily="18" charset="0"/>
            </a:endParaRPr>
          </a:p>
        </p:txBody>
      </p:sp>
      <p:sp>
        <p:nvSpPr>
          <p:cNvPr id="4" name="矩形 3"/>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MH_Other_8"/>
          <p:cNvSpPr>
            <a:spLocks noChangeArrowheads="1"/>
          </p:cNvSpPr>
          <p:nvPr>
            <p:custDataLst>
              <p:tags r:id="rId1"/>
            </p:custDataLst>
          </p:nvPr>
        </p:nvSpPr>
        <p:spPr bwMode="gray">
          <a:xfrm>
            <a:off x="870735" y="2901039"/>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2" name="MH_Other_8"/>
          <p:cNvSpPr>
            <a:spLocks noChangeArrowheads="1"/>
          </p:cNvSpPr>
          <p:nvPr>
            <p:custDataLst>
              <p:tags r:id="rId2"/>
            </p:custDataLst>
          </p:nvPr>
        </p:nvSpPr>
        <p:spPr bwMode="gray">
          <a:xfrm>
            <a:off x="1752169" y="2907065"/>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5" name="MH_Other_8"/>
          <p:cNvSpPr>
            <a:spLocks noChangeArrowheads="1"/>
          </p:cNvSpPr>
          <p:nvPr>
            <p:custDataLst>
              <p:tags r:id="rId3"/>
            </p:custDataLst>
          </p:nvPr>
        </p:nvSpPr>
        <p:spPr bwMode="gray">
          <a:xfrm>
            <a:off x="2633603" y="2891314"/>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8" name="MH_Other_8"/>
          <p:cNvSpPr>
            <a:spLocks noChangeArrowheads="1"/>
          </p:cNvSpPr>
          <p:nvPr>
            <p:custDataLst>
              <p:tags r:id="rId4"/>
            </p:custDataLst>
          </p:nvPr>
        </p:nvSpPr>
        <p:spPr bwMode="gray">
          <a:xfrm>
            <a:off x="3515037" y="2897340"/>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1" name="MH_Other_8"/>
          <p:cNvSpPr>
            <a:spLocks noChangeArrowheads="1"/>
          </p:cNvSpPr>
          <p:nvPr>
            <p:custDataLst>
              <p:tags r:id="rId5"/>
            </p:custDataLst>
          </p:nvPr>
        </p:nvSpPr>
        <p:spPr bwMode="gray">
          <a:xfrm>
            <a:off x="4396471" y="2891312"/>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4" name="MH_Other_8"/>
          <p:cNvSpPr>
            <a:spLocks noChangeArrowheads="1"/>
          </p:cNvSpPr>
          <p:nvPr>
            <p:custDataLst>
              <p:tags r:id="rId6"/>
            </p:custDataLst>
          </p:nvPr>
        </p:nvSpPr>
        <p:spPr bwMode="gray">
          <a:xfrm>
            <a:off x="5277905" y="2897338"/>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7" name="MH_Other_8"/>
          <p:cNvSpPr>
            <a:spLocks noChangeArrowheads="1"/>
          </p:cNvSpPr>
          <p:nvPr>
            <p:custDataLst>
              <p:tags r:id="rId7"/>
            </p:custDataLst>
          </p:nvPr>
        </p:nvSpPr>
        <p:spPr bwMode="gray">
          <a:xfrm>
            <a:off x="6159339" y="2881587"/>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0" name="MH_Other_8"/>
          <p:cNvSpPr>
            <a:spLocks noChangeArrowheads="1"/>
          </p:cNvSpPr>
          <p:nvPr>
            <p:custDataLst>
              <p:tags r:id="rId8"/>
            </p:custDataLst>
          </p:nvPr>
        </p:nvSpPr>
        <p:spPr bwMode="gray">
          <a:xfrm>
            <a:off x="7040773" y="2887613"/>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3" name="MH_Other_8"/>
          <p:cNvSpPr>
            <a:spLocks noChangeArrowheads="1"/>
          </p:cNvSpPr>
          <p:nvPr>
            <p:custDataLst>
              <p:tags r:id="rId9"/>
            </p:custDataLst>
          </p:nvPr>
        </p:nvSpPr>
        <p:spPr bwMode="gray">
          <a:xfrm>
            <a:off x="7963772" y="2891310"/>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6" name="MH_Other_8"/>
          <p:cNvSpPr>
            <a:spLocks noChangeArrowheads="1"/>
          </p:cNvSpPr>
          <p:nvPr>
            <p:custDataLst>
              <p:tags r:id="rId10"/>
            </p:custDataLst>
          </p:nvPr>
        </p:nvSpPr>
        <p:spPr bwMode="gray">
          <a:xfrm>
            <a:off x="8845206" y="2897336"/>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9" name="MH_Other_8"/>
          <p:cNvSpPr>
            <a:spLocks noChangeArrowheads="1"/>
          </p:cNvSpPr>
          <p:nvPr>
            <p:custDataLst>
              <p:tags r:id="rId11"/>
            </p:custDataLst>
          </p:nvPr>
        </p:nvSpPr>
        <p:spPr bwMode="gray">
          <a:xfrm>
            <a:off x="9726640" y="2881585"/>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52" name="MH_Other_8"/>
          <p:cNvSpPr>
            <a:spLocks noChangeArrowheads="1"/>
          </p:cNvSpPr>
          <p:nvPr>
            <p:custDataLst>
              <p:tags r:id="rId12"/>
            </p:custDataLst>
          </p:nvPr>
        </p:nvSpPr>
        <p:spPr bwMode="gray">
          <a:xfrm>
            <a:off x="10608074" y="2887611"/>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54" name="文本框 53"/>
          <p:cNvSpPr txBox="1">
            <a:spLocks noChangeArrowheads="1"/>
          </p:cNvSpPr>
          <p:nvPr/>
        </p:nvSpPr>
        <p:spPr bwMode="auto">
          <a:xfrm>
            <a:off x="446613" y="1356367"/>
            <a:ext cx="6862933" cy="166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266700" indent="266700">
              <a:lnSpc>
                <a:spcPct val="115000"/>
              </a:lnSpc>
              <a:spcAft>
                <a:spcPts val="800"/>
              </a:spcAft>
            </a:pPr>
            <a:r>
              <a:rPr lang="zh-CN" altLang="zh-CN" sz="18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为了更深入了解智能家在生活中的应用现状，在文献调研之外，我们还采用了定量研究的方式，以问卷调查的形式展开，并通过统计学方法和可视化的方式对调查的数据进行分析，从宏观上了解智能家居在用户中的应用现状，以便对智能家居的发展提出更有针对性和现实意义的建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8" name="图片 77" descr="图形用户界面, 应用程序&#10;&#10;描述已自动生成"/>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72688" y="2970860"/>
            <a:ext cx="4197129" cy="2379314"/>
          </a:xfrm>
          <a:prstGeom prst="rect">
            <a:avLst/>
          </a:prstGeom>
          <a:noFill/>
          <a:ln>
            <a:noFill/>
          </a:ln>
        </p:spPr>
      </p:pic>
      <p:sp>
        <p:nvSpPr>
          <p:cNvPr id="79" name="文本框 78"/>
          <p:cNvSpPr txBox="1"/>
          <p:nvPr/>
        </p:nvSpPr>
        <p:spPr>
          <a:xfrm>
            <a:off x="616077" y="5316967"/>
            <a:ext cx="4129932" cy="369332"/>
          </a:xfrm>
          <a:prstGeom prst="rect">
            <a:avLst/>
          </a:prstGeom>
          <a:noFill/>
        </p:spPr>
        <p:txBody>
          <a:bodyPr wrap="square" rtlCol="0">
            <a:spAutoFit/>
          </a:bodyPr>
          <a:lstStyle/>
          <a:p>
            <a:r>
              <a:rPr lang="zh-CN" altLang="zh-CN" sz="1800" dirty="0">
                <a:solidFill>
                  <a:srgbClr val="000000"/>
                </a:solidFill>
                <a:effectLst/>
                <a:ea typeface="宋体" panose="02010600030101010101" pitchFamily="2" charset="-122"/>
                <a:cs typeface="Times New Roman" panose="02020603050405020304" pitchFamily="18" charset="0"/>
              </a:rPr>
              <a:t>智能家居的体验过程中遇到过</a:t>
            </a:r>
            <a:r>
              <a:rPr lang="zh-CN" altLang="en-US" sz="1800" dirty="0">
                <a:solidFill>
                  <a:srgbClr val="000000"/>
                </a:solidFill>
                <a:effectLst/>
                <a:ea typeface="宋体" panose="02010600030101010101" pitchFamily="2" charset="-122"/>
                <a:cs typeface="Times New Roman" panose="02020603050405020304" pitchFamily="18" charset="0"/>
              </a:rPr>
              <a:t>的</a:t>
            </a:r>
            <a:r>
              <a:rPr lang="zh-CN" altLang="zh-CN" sz="1800" dirty="0">
                <a:solidFill>
                  <a:srgbClr val="000000"/>
                </a:solidFill>
                <a:effectLst/>
                <a:ea typeface="宋体" panose="02010600030101010101" pitchFamily="2" charset="-122"/>
                <a:cs typeface="Times New Roman" panose="02020603050405020304" pitchFamily="18" charset="0"/>
              </a:rPr>
              <a:t>问题</a:t>
            </a:r>
            <a:endParaRPr lang="zh-CN" altLang="en-US" dirty="0"/>
          </a:p>
        </p:txBody>
      </p:sp>
      <p:pic>
        <p:nvPicPr>
          <p:cNvPr id="80" name="图片 79" descr="图表, 条形图&#10;&#10;描述已自动生成"/>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824420" y="3145435"/>
            <a:ext cx="3830860" cy="2171532"/>
          </a:xfrm>
          <a:prstGeom prst="rect">
            <a:avLst/>
          </a:prstGeom>
          <a:noFill/>
          <a:ln>
            <a:noFill/>
          </a:ln>
        </p:spPr>
      </p:pic>
      <p:sp>
        <p:nvSpPr>
          <p:cNvPr id="81" name="文本框 80"/>
          <p:cNvSpPr txBox="1"/>
          <p:nvPr/>
        </p:nvSpPr>
        <p:spPr>
          <a:xfrm>
            <a:off x="5948557" y="5316967"/>
            <a:ext cx="5167678" cy="369332"/>
          </a:xfrm>
          <a:prstGeom prst="rect">
            <a:avLst/>
          </a:prstGeom>
          <a:noFill/>
        </p:spPr>
        <p:txBody>
          <a:bodyPr wrap="square" rtlCol="0">
            <a:spAutoFit/>
          </a:bodyPr>
          <a:lstStyle/>
          <a:p>
            <a:r>
              <a:rPr lang="zh-CN" altLang="zh-CN" sz="1800">
                <a:solidFill>
                  <a:srgbClr val="000000"/>
                </a:solidFill>
                <a:effectLst/>
                <a:ea typeface="宋体" panose="02010600030101010101" pitchFamily="2" charset="-122"/>
                <a:cs typeface="Times New Roman" panose="02020603050405020304" pitchFamily="18" charset="0"/>
              </a:rPr>
              <a:t>用户接触智能家居、了解智能家居资讯的方式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0503" y="434564"/>
            <a:ext cx="4330437" cy="618374"/>
          </a:xfrm>
          <a:prstGeom prst="rect">
            <a:avLst/>
          </a:prstGeom>
          <a:noFill/>
        </p:spPr>
        <p:txBody>
          <a:bodyPr wrap="square" rtlCol="0">
            <a:spAutoFit/>
          </a:bodyPr>
          <a:lstStyle/>
          <a:p>
            <a:pPr lvl="0">
              <a:lnSpc>
                <a:spcPct val="115000"/>
              </a:lnSpc>
              <a:spcAft>
                <a:spcPts val="800"/>
              </a:spcAft>
            </a:pPr>
            <a:r>
              <a:rPr lang="zh-CN" altLang="zh-CN" sz="3200" b="1" kern="100" dirty="0">
                <a:latin typeface="黑体" panose="02010609060101010101" charset="-122"/>
                <a:ea typeface="等线" panose="02010600030101010101" pitchFamily="2" charset="-122"/>
                <a:cs typeface="Times New Roman" panose="02020603050405020304" pitchFamily="18" charset="0"/>
              </a:rPr>
              <a:t>智能家居用户体验设计</a:t>
            </a:r>
            <a:endParaRPr lang="zh-CN" altLang="zh-CN" sz="3200" b="1" kern="100" dirty="0">
              <a:latin typeface="黑体" panose="02010609060101010101" charset="-122"/>
              <a:ea typeface="等线" panose="02010600030101010101" pitchFamily="2" charset="-122"/>
              <a:cs typeface="Times New Roman" panose="02020603050405020304" pitchFamily="18" charset="0"/>
            </a:endParaRPr>
          </a:p>
        </p:txBody>
      </p:sp>
      <p:sp>
        <p:nvSpPr>
          <p:cNvPr id="4" name="矩形 3"/>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MH_Other_8"/>
          <p:cNvSpPr>
            <a:spLocks noChangeArrowheads="1"/>
          </p:cNvSpPr>
          <p:nvPr>
            <p:custDataLst>
              <p:tags r:id="rId1"/>
            </p:custDataLst>
          </p:nvPr>
        </p:nvSpPr>
        <p:spPr bwMode="gray">
          <a:xfrm>
            <a:off x="870735" y="2901039"/>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2" name="MH_Other_8"/>
          <p:cNvSpPr>
            <a:spLocks noChangeArrowheads="1"/>
          </p:cNvSpPr>
          <p:nvPr>
            <p:custDataLst>
              <p:tags r:id="rId2"/>
            </p:custDataLst>
          </p:nvPr>
        </p:nvSpPr>
        <p:spPr bwMode="gray">
          <a:xfrm>
            <a:off x="1752169" y="2907065"/>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5" name="MH_Other_8"/>
          <p:cNvSpPr>
            <a:spLocks noChangeArrowheads="1"/>
          </p:cNvSpPr>
          <p:nvPr>
            <p:custDataLst>
              <p:tags r:id="rId3"/>
            </p:custDataLst>
          </p:nvPr>
        </p:nvSpPr>
        <p:spPr bwMode="gray">
          <a:xfrm>
            <a:off x="2633603" y="2891314"/>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28" name="MH_Other_8"/>
          <p:cNvSpPr>
            <a:spLocks noChangeArrowheads="1"/>
          </p:cNvSpPr>
          <p:nvPr>
            <p:custDataLst>
              <p:tags r:id="rId4"/>
            </p:custDataLst>
          </p:nvPr>
        </p:nvSpPr>
        <p:spPr bwMode="gray">
          <a:xfrm>
            <a:off x="3515037" y="2897340"/>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1" name="MH_Other_8"/>
          <p:cNvSpPr>
            <a:spLocks noChangeArrowheads="1"/>
          </p:cNvSpPr>
          <p:nvPr>
            <p:custDataLst>
              <p:tags r:id="rId5"/>
            </p:custDataLst>
          </p:nvPr>
        </p:nvSpPr>
        <p:spPr bwMode="gray">
          <a:xfrm>
            <a:off x="4396471" y="2891312"/>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4" name="MH_Other_8"/>
          <p:cNvSpPr>
            <a:spLocks noChangeArrowheads="1"/>
          </p:cNvSpPr>
          <p:nvPr>
            <p:custDataLst>
              <p:tags r:id="rId6"/>
            </p:custDataLst>
          </p:nvPr>
        </p:nvSpPr>
        <p:spPr bwMode="gray">
          <a:xfrm>
            <a:off x="5277905" y="2897338"/>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37" name="MH_Other_8"/>
          <p:cNvSpPr>
            <a:spLocks noChangeArrowheads="1"/>
          </p:cNvSpPr>
          <p:nvPr>
            <p:custDataLst>
              <p:tags r:id="rId7"/>
            </p:custDataLst>
          </p:nvPr>
        </p:nvSpPr>
        <p:spPr bwMode="gray">
          <a:xfrm>
            <a:off x="6159339" y="2881587"/>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0" name="MH_Other_8"/>
          <p:cNvSpPr>
            <a:spLocks noChangeArrowheads="1"/>
          </p:cNvSpPr>
          <p:nvPr>
            <p:custDataLst>
              <p:tags r:id="rId8"/>
            </p:custDataLst>
          </p:nvPr>
        </p:nvSpPr>
        <p:spPr bwMode="gray">
          <a:xfrm>
            <a:off x="7040773" y="2887613"/>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3" name="MH_Other_8"/>
          <p:cNvSpPr>
            <a:spLocks noChangeArrowheads="1"/>
          </p:cNvSpPr>
          <p:nvPr>
            <p:custDataLst>
              <p:tags r:id="rId9"/>
            </p:custDataLst>
          </p:nvPr>
        </p:nvSpPr>
        <p:spPr bwMode="gray">
          <a:xfrm>
            <a:off x="7963772" y="2891310"/>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6" name="MH_Other_8"/>
          <p:cNvSpPr>
            <a:spLocks noChangeArrowheads="1"/>
          </p:cNvSpPr>
          <p:nvPr>
            <p:custDataLst>
              <p:tags r:id="rId10"/>
            </p:custDataLst>
          </p:nvPr>
        </p:nvSpPr>
        <p:spPr bwMode="gray">
          <a:xfrm>
            <a:off x="8845206" y="2897336"/>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49" name="MH_Other_8"/>
          <p:cNvSpPr>
            <a:spLocks noChangeArrowheads="1"/>
          </p:cNvSpPr>
          <p:nvPr>
            <p:custDataLst>
              <p:tags r:id="rId11"/>
            </p:custDataLst>
          </p:nvPr>
        </p:nvSpPr>
        <p:spPr bwMode="gray">
          <a:xfrm>
            <a:off x="9726640" y="2881585"/>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52" name="MH_Other_8"/>
          <p:cNvSpPr>
            <a:spLocks noChangeArrowheads="1"/>
          </p:cNvSpPr>
          <p:nvPr>
            <p:custDataLst>
              <p:tags r:id="rId12"/>
            </p:custDataLst>
          </p:nvPr>
        </p:nvSpPr>
        <p:spPr bwMode="gray">
          <a:xfrm>
            <a:off x="10608074" y="2887611"/>
            <a:ext cx="699077" cy="137225"/>
          </a:xfrm>
          <a:prstGeom prst="ellipse">
            <a:avLst/>
          </a:prstGeom>
          <a:solidFill>
            <a:srgbClr val="FFFFFF">
              <a:alpha val="30196"/>
            </a:srgbClr>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p>
            <a:pPr eaLnBrk="1" fontAlgn="auto" hangingPunct="1">
              <a:spcBef>
                <a:spcPts val="0"/>
              </a:spcBef>
              <a:spcAft>
                <a:spcPts val="0"/>
              </a:spcAft>
              <a:defRPr/>
            </a:pPr>
            <a:endParaRPr lang="zh-CN" altLang="en-US" sz="1350" dirty="0">
              <a:solidFill>
                <a:schemeClr val="tx1">
                  <a:lumMod val="50000"/>
                  <a:lumOff val="50000"/>
                </a:schemeClr>
              </a:solidFill>
              <a:latin typeface="Impact" panose="020B0806030902050204" pitchFamily="34" charset="0"/>
              <a:ea typeface="微软雅黑" panose="020B0503020204020204" pitchFamily="34" charset="-122"/>
            </a:endParaRPr>
          </a:p>
        </p:txBody>
      </p:sp>
      <p:sp>
        <p:nvSpPr>
          <p:cNvPr id="79" name="文本框 78"/>
          <p:cNvSpPr txBox="1"/>
          <p:nvPr/>
        </p:nvSpPr>
        <p:spPr>
          <a:xfrm>
            <a:off x="595295" y="2921275"/>
            <a:ext cx="4129932" cy="369332"/>
          </a:xfrm>
          <a:prstGeom prst="rect">
            <a:avLst/>
          </a:prstGeom>
          <a:noFill/>
        </p:spPr>
        <p:txBody>
          <a:bodyPr wrap="square" rtlCol="0">
            <a:spAutoFit/>
          </a:bodyPr>
          <a:lstStyle/>
          <a:p>
            <a:r>
              <a:rPr lang="zh-CN" altLang="en-US" sz="1800" dirty="0">
                <a:solidFill>
                  <a:srgbClr val="000000"/>
                </a:solidFill>
                <a:effectLst/>
                <a:ea typeface="宋体" panose="02010600030101010101" pitchFamily="2" charset="-122"/>
                <a:cs typeface="Times New Roman" panose="02020603050405020304" pitchFamily="18" charset="0"/>
              </a:rPr>
              <a:t>认为</a:t>
            </a:r>
            <a:r>
              <a:rPr lang="zh-CN" altLang="zh-CN" sz="1800" dirty="0">
                <a:solidFill>
                  <a:srgbClr val="000000"/>
                </a:solidFill>
                <a:effectLst/>
                <a:ea typeface="宋体" panose="02010600030101010101" pitchFamily="2" charset="-122"/>
                <a:cs typeface="Times New Roman" panose="02020603050405020304" pitchFamily="18" charset="0"/>
              </a:rPr>
              <a:t>智能家居价格</a:t>
            </a:r>
            <a:r>
              <a:rPr lang="zh-CN" altLang="en-US" sz="1800" dirty="0">
                <a:solidFill>
                  <a:srgbClr val="000000"/>
                </a:solidFill>
                <a:effectLst/>
                <a:ea typeface="宋体" panose="02010600030101010101" pitchFamily="2" charset="-122"/>
                <a:cs typeface="Times New Roman" panose="02020603050405020304" pitchFamily="18" charset="0"/>
              </a:rPr>
              <a:t>是否</a:t>
            </a:r>
            <a:r>
              <a:rPr lang="zh-CN" altLang="zh-CN" sz="1800" dirty="0">
                <a:solidFill>
                  <a:srgbClr val="000000"/>
                </a:solidFill>
                <a:effectLst/>
                <a:ea typeface="宋体" panose="02010600030101010101" pitchFamily="2" charset="-122"/>
                <a:cs typeface="Times New Roman" panose="02020603050405020304" pitchFamily="18" charset="0"/>
              </a:rPr>
              <a:t>合理</a:t>
            </a:r>
            <a:endParaRPr lang="zh-CN" altLang="en-US" dirty="0"/>
          </a:p>
        </p:txBody>
      </p:sp>
      <p:sp>
        <p:nvSpPr>
          <p:cNvPr id="81" name="文本框 80"/>
          <p:cNvSpPr txBox="1"/>
          <p:nvPr/>
        </p:nvSpPr>
        <p:spPr>
          <a:xfrm>
            <a:off x="5313818" y="2909426"/>
            <a:ext cx="5167678" cy="369332"/>
          </a:xfrm>
          <a:prstGeom prst="rect">
            <a:avLst/>
          </a:prstGeom>
          <a:noFill/>
        </p:spPr>
        <p:txBody>
          <a:bodyPr wrap="square" rtlCol="0">
            <a:spAutoFit/>
          </a:bodyPr>
          <a:lstStyle/>
          <a:p>
            <a:r>
              <a:rPr lang="zh-CN" altLang="en-US" dirty="0">
                <a:solidFill>
                  <a:srgbClr val="000000"/>
                </a:solidFill>
                <a:ea typeface="宋体" panose="02010600030101010101" pitchFamily="2" charset="-122"/>
                <a:cs typeface="Times New Roman" panose="02020603050405020304" pitchFamily="18" charset="0"/>
              </a:rPr>
              <a:t>是否</a:t>
            </a:r>
            <a:r>
              <a:rPr lang="zh-CN" altLang="zh-CN" sz="1800" dirty="0">
                <a:solidFill>
                  <a:srgbClr val="000000"/>
                </a:solidFill>
                <a:effectLst/>
                <a:ea typeface="宋体" panose="02010600030101010101" pitchFamily="2" charset="-122"/>
                <a:cs typeface="Times New Roman" panose="02020603050405020304" pitchFamily="18" charset="0"/>
              </a:rPr>
              <a:t>愿意为智能家居支付额外的价格</a:t>
            </a:r>
            <a:endParaRPr lang="zh-CN" altLang="en-US" dirty="0"/>
          </a:p>
        </p:txBody>
      </p:sp>
      <p:pic>
        <p:nvPicPr>
          <p:cNvPr id="3" name="图片 2" descr="图表&#10;&#10;描述已自动生成"/>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6122" y="1200856"/>
            <a:ext cx="2748915" cy="1558290"/>
          </a:xfrm>
          <a:prstGeom prst="rect">
            <a:avLst/>
          </a:prstGeom>
          <a:noFill/>
          <a:ln>
            <a:noFill/>
          </a:ln>
        </p:spPr>
      </p:pic>
      <p:pic>
        <p:nvPicPr>
          <p:cNvPr id="5" name="图片 4" descr="图表, 饼图&#10;&#10;描述已自动生成"/>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627443" y="592555"/>
            <a:ext cx="3580691" cy="2029086"/>
          </a:xfrm>
          <a:prstGeom prst="rect">
            <a:avLst/>
          </a:prstGeom>
          <a:noFill/>
          <a:ln>
            <a:noFill/>
          </a:ln>
        </p:spPr>
      </p:pic>
      <p:pic>
        <p:nvPicPr>
          <p:cNvPr id="6" name="图片 5" descr="图表, 饼图&#10;&#10;描述已自动生成"/>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69812" y="3850660"/>
            <a:ext cx="2770505" cy="1570355"/>
          </a:xfrm>
          <a:prstGeom prst="rect">
            <a:avLst/>
          </a:prstGeom>
          <a:noFill/>
          <a:ln>
            <a:noFill/>
          </a:ln>
        </p:spPr>
      </p:pic>
      <p:sp>
        <p:nvSpPr>
          <p:cNvPr id="7" name="文本框 6"/>
          <p:cNvSpPr txBox="1"/>
          <p:nvPr/>
        </p:nvSpPr>
        <p:spPr>
          <a:xfrm>
            <a:off x="616077" y="5690406"/>
            <a:ext cx="4350370" cy="369332"/>
          </a:xfrm>
          <a:prstGeom prst="rect">
            <a:avLst/>
          </a:prstGeom>
          <a:noFill/>
        </p:spPr>
        <p:txBody>
          <a:bodyPr wrap="square" rtlCol="0">
            <a:spAutoFit/>
          </a:bodyPr>
          <a:lstStyle/>
          <a:p>
            <a:r>
              <a:rPr lang="zh-CN" altLang="zh-CN" sz="1800" dirty="0">
                <a:solidFill>
                  <a:srgbClr val="000000"/>
                </a:solidFill>
                <a:effectLst/>
                <a:ea typeface="宋体" panose="02010600030101010101" pitchFamily="2" charset="-122"/>
                <a:cs typeface="Times New Roman" panose="02020603050405020304" pitchFamily="18" charset="0"/>
              </a:rPr>
              <a:t>认为智能家居</a:t>
            </a:r>
            <a:r>
              <a:rPr lang="zh-CN" altLang="en-US" dirty="0">
                <a:solidFill>
                  <a:srgbClr val="000000"/>
                </a:solidFill>
                <a:cs typeface="Times New Roman" panose="02020603050405020304" pitchFamily="18" charset="0"/>
              </a:rPr>
              <a:t>是否</a:t>
            </a:r>
            <a:r>
              <a:rPr lang="zh-CN" altLang="zh-CN" sz="1800" dirty="0">
                <a:solidFill>
                  <a:srgbClr val="000000"/>
                </a:solidFill>
                <a:effectLst/>
                <a:ea typeface="宋体" panose="02010600030101010101" pitchFamily="2" charset="-122"/>
                <a:cs typeface="Times New Roman" panose="02020603050405020304" pitchFamily="18" charset="0"/>
              </a:rPr>
              <a:t>有泄漏个人隐私的风险</a:t>
            </a:r>
            <a:endParaRPr lang="zh-CN" altLang="en-US" dirty="0"/>
          </a:p>
        </p:txBody>
      </p:sp>
      <p:pic>
        <p:nvPicPr>
          <p:cNvPr id="8" name="图片 7" descr="图形用户界面, 应用程序&#10;&#10;描述已自动生成"/>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735020" y="3579243"/>
            <a:ext cx="3307194" cy="1872766"/>
          </a:xfrm>
          <a:prstGeom prst="rect">
            <a:avLst/>
          </a:prstGeom>
          <a:noFill/>
          <a:ln>
            <a:noFill/>
          </a:ln>
        </p:spPr>
      </p:pic>
      <p:sp>
        <p:nvSpPr>
          <p:cNvPr id="9" name="文本框 8"/>
          <p:cNvSpPr txBox="1"/>
          <p:nvPr/>
        </p:nvSpPr>
        <p:spPr>
          <a:xfrm>
            <a:off x="6380618" y="5567828"/>
            <a:ext cx="4350370" cy="369332"/>
          </a:xfrm>
          <a:prstGeom prst="rect">
            <a:avLst/>
          </a:prstGeom>
          <a:noFill/>
        </p:spPr>
        <p:txBody>
          <a:bodyPr wrap="square" rtlCol="0">
            <a:spAutoFit/>
          </a:bodyPr>
          <a:lstStyle/>
          <a:p>
            <a:r>
              <a:rPr lang="zh-CN" altLang="en-US" sz="1800" dirty="0">
                <a:solidFill>
                  <a:srgbClr val="000000"/>
                </a:solidFill>
                <a:effectLst/>
                <a:ea typeface="宋体" panose="02010600030101010101" pitchFamily="2" charset="-122"/>
                <a:cs typeface="Times New Roman" panose="02020603050405020304" pitchFamily="18" charset="0"/>
              </a:rPr>
              <a:t>期待的功能与特点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582814" y="3848664"/>
            <a:ext cx="5183029" cy="684098"/>
          </a:xfrm>
          <a:prstGeom prst="rect">
            <a:avLst/>
          </a:prstGeom>
          <a:noFill/>
        </p:spPr>
        <p:txBody>
          <a:bodyPr wrap="square" rtlCol="0">
            <a:spAutoFit/>
          </a:bodyPr>
          <a:lstStyle/>
          <a:p>
            <a:pPr lvl="0">
              <a:lnSpc>
                <a:spcPct val="115000"/>
              </a:lnSpc>
              <a:spcAft>
                <a:spcPts val="800"/>
              </a:spcAft>
            </a:pPr>
            <a:r>
              <a:rPr lang="zh-CN" altLang="zh-CN" sz="3600" b="1" dirty="0">
                <a:solidFill>
                  <a:srgbClr val="404040"/>
                </a:solidFill>
                <a:latin typeface="微软雅黑" panose="020B0503020204020204" pitchFamily="34" charset="-122"/>
                <a:ea typeface="微软雅黑" panose="020B0503020204020204" pitchFamily="34" charset="-122"/>
              </a:rPr>
              <a:t>建议</a:t>
            </a:r>
            <a:endParaRPr lang="zh-CN" altLang="zh-CN" sz="3600" b="1" dirty="0">
              <a:solidFill>
                <a:srgbClr val="404040"/>
              </a:solidFill>
              <a:latin typeface="微软雅黑" panose="020B0503020204020204" pitchFamily="34" charset="-122"/>
              <a:ea typeface="微软雅黑" panose="020B0503020204020204" pitchFamily="34" charset="-122"/>
            </a:endParaRPr>
          </a:p>
        </p:txBody>
      </p:sp>
      <p:sp>
        <p:nvSpPr>
          <p:cNvPr id="18" name="矩形 17"/>
          <p:cNvSpPr/>
          <p:nvPr/>
        </p:nvSpPr>
        <p:spPr>
          <a:xfrm>
            <a:off x="5665536" y="4651687"/>
            <a:ext cx="885087" cy="65009"/>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008060" y="1368193"/>
            <a:ext cx="2175880" cy="2154838"/>
            <a:chOff x="1346875" y="1761092"/>
            <a:chExt cx="3532942" cy="3498777"/>
          </a:xfrm>
        </p:grpSpPr>
        <p:sp>
          <p:nvSpPr>
            <p:cNvPr id="15" name="任意多边形 14"/>
            <p:cNvSpPr/>
            <p:nvPr/>
          </p:nvSpPr>
          <p:spPr>
            <a:xfrm>
              <a:off x="3124113" y="2114360"/>
              <a:ext cx="1376720" cy="2723722"/>
            </a:xfrm>
            <a:custGeom>
              <a:avLst/>
              <a:gdLst>
                <a:gd name="connsiteX0" fmla="*/ 0 w 1455207"/>
                <a:gd name="connsiteY0" fmla="*/ 0 h 2879002"/>
                <a:gd name="connsiteX1" fmla="*/ 1455207 w 1455207"/>
                <a:gd name="connsiteY1" fmla="*/ 0 h 2879002"/>
                <a:gd name="connsiteX2" fmla="*/ 1455207 w 1455207"/>
                <a:gd name="connsiteY2" fmla="*/ 2879002 h 2879002"/>
                <a:gd name="connsiteX3" fmla="*/ 390745 w 1455207"/>
                <a:gd name="connsiteY3" fmla="*/ 2879002 h 2879002"/>
                <a:gd name="connsiteX4" fmla="*/ 378917 w 1455207"/>
                <a:gd name="connsiteY4" fmla="*/ 2791855 h 2879002"/>
                <a:gd name="connsiteX5" fmla="*/ 1368060 w 1455207"/>
                <a:gd name="connsiteY5" fmla="*/ 2791855 h 2879002"/>
                <a:gd name="connsiteX6" fmla="*/ 1368060 w 1455207"/>
                <a:gd name="connsiteY6" fmla="*/ 87147 h 2879002"/>
                <a:gd name="connsiteX7" fmla="*/ 11828 w 1455207"/>
                <a:gd name="connsiteY7" fmla="*/ 87147 h 2879002"/>
                <a:gd name="connsiteX8" fmla="*/ 0 w 1455207"/>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5207" h="2879002">
                  <a:moveTo>
                    <a:pt x="0" y="0"/>
                  </a:moveTo>
                  <a:lnTo>
                    <a:pt x="1455207" y="0"/>
                  </a:lnTo>
                  <a:lnTo>
                    <a:pt x="1455207" y="2879002"/>
                  </a:lnTo>
                  <a:lnTo>
                    <a:pt x="390745" y="2879002"/>
                  </a:lnTo>
                  <a:lnTo>
                    <a:pt x="378917" y="2791855"/>
                  </a:lnTo>
                  <a:lnTo>
                    <a:pt x="1368060" y="2791855"/>
                  </a:lnTo>
                  <a:lnTo>
                    <a:pt x="1368060" y="87147"/>
                  </a:lnTo>
                  <a:lnTo>
                    <a:pt x="11828" y="87147"/>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75" y="1761092"/>
              <a:ext cx="3532942" cy="3498777"/>
            </a:xfrm>
            <a:prstGeom prst="rect">
              <a:avLst/>
            </a:prstGeom>
          </p:spPr>
        </p:pic>
        <p:sp>
          <p:nvSpPr>
            <p:cNvPr id="12" name="任意多边形 11"/>
            <p:cNvSpPr/>
            <p:nvPr/>
          </p:nvSpPr>
          <p:spPr>
            <a:xfrm>
              <a:off x="1777110" y="2114360"/>
              <a:ext cx="1716672" cy="2723722"/>
            </a:xfrm>
            <a:custGeom>
              <a:avLst/>
              <a:gdLst>
                <a:gd name="connsiteX0" fmla="*/ 0 w 1814540"/>
                <a:gd name="connsiteY0" fmla="*/ 0 h 2879002"/>
                <a:gd name="connsiteX1" fmla="*/ 1423795 w 1814540"/>
                <a:gd name="connsiteY1" fmla="*/ 0 h 2879002"/>
                <a:gd name="connsiteX2" fmla="*/ 1435623 w 1814540"/>
                <a:gd name="connsiteY2" fmla="*/ 87147 h 2879002"/>
                <a:gd name="connsiteX3" fmla="*/ 87147 w 1814540"/>
                <a:gd name="connsiteY3" fmla="*/ 87147 h 2879002"/>
                <a:gd name="connsiteX4" fmla="*/ 87147 w 1814540"/>
                <a:gd name="connsiteY4" fmla="*/ 2791855 h 2879002"/>
                <a:gd name="connsiteX5" fmla="*/ 1802712 w 1814540"/>
                <a:gd name="connsiteY5" fmla="*/ 2791855 h 2879002"/>
                <a:gd name="connsiteX6" fmla="*/ 1814540 w 1814540"/>
                <a:gd name="connsiteY6" fmla="*/ 2879002 h 2879002"/>
                <a:gd name="connsiteX7" fmla="*/ 0 w 1814540"/>
                <a:gd name="connsiteY7" fmla="*/ 2879002 h 2879002"/>
                <a:gd name="connsiteX8" fmla="*/ 0 w 1814540"/>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540" h="2879002">
                  <a:moveTo>
                    <a:pt x="0" y="0"/>
                  </a:moveTo>
                  <a:lnTo>
                    <a:pt x="1423795" y="0"/>
                  </a:lnTo>
                  <a:lnTo>
                    <a:pt x="1435623" y="87147"/>
                  </a:lnTo>
                  <a:lnTo>
                    <a:pt x="87147" y="87147"/>
                  </a:lnTo>
                  <a:lnTo>
                    <a:pt x="87147" y="2791855"/>
                  </a:lnTo>
                  <a:lnTo>
                    <a:pt x="1802712" y="2791855"/>
                  </a:lnTo>
                  <a:lnTo>
                    <a:pt x="1814540" y="2879002"/>
                  </a:lnTo>
                  <a:lnTo>
                    <a:pt x="0" y="287900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2470481" y="2278637"/>
              <a:ext cx="818476" cy="2348741"/>
            </a:xfrm>
            <a:prstGeom prst="rect">
              <a:avLst/>
            </a:prstGeom>
            <a:noFill/>
          </p:spPr>
          <p:txBody>
            <a:bodyPr wrap="square" rtlCol="0">
              <a:spAutoFit/>
            </a:bodyPr>
            <a:lstStyle/>
            <a:p>
              <a:r>
                <a:rPr lang="en-US" altLang="zh-CN" sz="8800" dirty="0">
                  <a:solidFill>
                    <a:schemeClr val="bg1"/>
                  </a:solidFill>
                  <a:latin typeface="Impact" panose="020B0806030902050204" pitchFamily="34" charset="0"/>
                  <a:ea typeface="微软雅黑" panose="020B0503020204020204" pitchFamily="34" charset="-122"/>
                </a:rPr>
                <a:t>5</a:t>
              </a:r>
              <a:endParaRPr lang="zh-CN" altLang="en-US" sz="8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p:cNvPicPr>
            <a:picLocks noChangeAspect="1"/>
          </p:cNvPicPr>
          <p:nvPr/>
        </p:nvPicPr>
        <p:blipFill>
          <a:blip r:embed="rId1" cstate="email">
            <a:extLst>
              <a:ext uri="{28A0092B-C50C-407E-A947-70E740481C1C}">
                <a14:useLocalDpi xmlns:a14="http://schemas.microsoft.com/office/drawing/2010/main" val="0"/>
              </a:ext>
            </a:extLst>
          </a:blip>
          <a:srcRect l="27780" r="27780"/>
          <a:stretch>
            <a:fillRect/>
          </a:stretch>
        </p:blipFill>
        <p:spPr>
          <a:xfrm>
            <a:off x="8128001" y="1"/>
            <a:ext cx="4063999" cy="6858000"/>
          </a:xfrm>
          <a:prstGeom prst="rect">
            <a:avLst/>
          </a:prstGeom>
        </p:spPr>
      </p:pic>
      <p:pic>
        <p:nvPicPr>
          <p:cNvPr id="3" name="图片占位符 7"/>
          <p:cNvPicPr>
            <a:picLocks noChangeAspect="1"/>
          </p:cNvPicPr>
          <p:nvPr/>
        </p:nvPicPr>
        <p:blipFill>
          <a:blip r:embed="rId2" cstate="email">
            <a:extLst>
              <a:ext uri="{28A0092B-C50C-407E-A947-70E740481C1C}">
                <a14:useLocalDpi xmlns:a14="http://schemas.microsoft.com/office/drawing/2010/main" val="0"/>
              </a:ext>
            </a:extLst>
          </a:blip>
          <a:srcRect l="30330" r="30330"/>
          <a:stretch>
            <a:fillRect/>
          </a:stretch>
        </p:blipFill>
        <p:spPr>
          <a:xfrm>
            <a:off x="4063999" y="1"/>
            <a:ext cx="4063999" cy="6858000"/>
          </a:xfrm>
          <a:prstGeom prst="rect">
            <a:avLst/>
          </a:prstGeom>
        </p:spPr>
      </p:pic>
      <p:pic>
        <p:nvPicPr>
          <p:cNvPr id="4" name="图片占位符 5"/>
          <p:cNvPicPr>
            <a:picLocks noChangeAspect="1"/>
          </p:cNvPicPr>
          <p:nvPr/>
        </p:nvPicPr>
        <p:blipFill>
          <a:blip r:embed="rId3" cstate="email">
            <a:extLst>
              <a:ext uri="{28A0092B-C50C-407E-A947-70E740481C1C}">
                <a14:useLocalDpi xmlns:a14="http://schemas.microsoft.com/office/drawing/2010/main" val="0"/>
              </a:ext>
            </a:extLst>
          </a:blip>
          <a:srcRect l="30251" r="30251"/>
          <a:stretch>
            <a:fillRect/>
          </a:stretch>
        </p:blipFill>
        <p:spPr>
          <a:xfrm>
            <a:off x="0" y="1"/>
            <a:ext cx="4063999" cy="6858000"/>
          </a:xfrm>
          <a:prstGeom prst="rect">
            <a:avLst/>
          </a:prstGeom>
        </p:spPr>
      </p:pic>
      <p:sp>
        <p:nvSpPr>
          <p:cNvPr id="5" name="Rectangle 34"/>
          <p:cNvSpPr/>
          <p:nvPr/>
        </p:nvSpPr>
        <p:spPr>
          <a:xfrm>
            <a:off x="8127474" y="0"/>
            <a:ext cx="4062939" cy="6858000"/>
          </a:xfrm>
          <a:prstGeom prst="rect">
            <a:avLst/>
          </a:prstGeom>
          <a:solidFill>
            <a:srgbClr val="000000">
              <a:alpha val="63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 name="Rectangle 9"/>
          <p:cNvSpPr/>
          <p:nvPr/>
        </p:nvSpPr>
        <p:spPr>
          <a:xfrm>
            <a:off x="1588" y="0"/>
            <a:ext cx="4062939" cy="6858000"/>
          </a:xfrm>
          <a:prstGeom prst="rect">
            <a:avLst/>
          </a:prstGeom>
          <a:solidFill>
            <a:srgbClr val="2C889F">
              <a:alpha val="8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Rectangle 33"/>
          <p:cNvSpPr/>
          <p:nvPr/>
        </p:nvSpPr>
        <p:spPr>
          <a:xfrm>
            <a:off x="4064527" y="0"/>
            <a:ext cx="4062939" cy="6858000"/>
          </a:xfrm>
          <a:prstGeom prst="rect">
            <a:avLst/>
          </a:prstGeom>
          <a:solidFill>
            <a:schemeClr val="tx1">
              <a:lumMod val="95000"/>
              <a:lumOff val="5000"/>
              <a:alpha val="83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Subtitle 2"/>
          <p:cNvSpPr txBox="1"/>
          <p:nvPr/>
        </p:nvSpPr>
        <p:spPr>
          <a:xfrm>
            <a:off x="4742791" y="3789974"/>
            <a:ext cx="2773324" cy="194082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sz="1000" dirty="0">
                <a:solidFill>
                  <a:schemeClr val="bg1"/>
                </a:solidFill>
                <a:latin typeface="微软雅黑" panose="020B0503020204020204" pitchFamily="34" charset="-122"/>
                <a:ea typeface="微软雅黑" panose="020B0503020204020204" pitchFamily="34" charset="-122"/>
              </a:rPr>
              <a:t>智能家居技术的流行掀起了一阵家庭智慧化的风，但是很多用户自身的智能化水平不够高，对产品的技术了解不够充分，导致有的人对智能家居产品望而却步，也有人因一时兴起购买智能家居产品，但在使用的过程中没有得到与预期相符的体验，最终让智能家居沦为家里的摆设，这也让老人和小孩无法自如地使用智能家居，智能家居市场始终以中青年消费者为目标客群。这些现象出现的原因归根结底都是智能化的普及程度不够高。</a:t>
            </a:r>
            <a:endParaRPr lang="en-US" altLang="zh-CN"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TextBox 17"/>
          <p:cNvSpPr txBox="1"/>
          <p:nvPr/>
        </p:nvSpPr>
        <p:spPr>
          <a:xfrm>
            <a:off x="5198218" y="3386521"/>
            <a:ext cx="1826141" cy="338554"/>
          </a:xfrm>
          <a:prstGeom prst="rect">
            <a:avLst/>
          </a:prstGeom>
          <a:noFill/>
        </p:spPr>
        <p:txBody>
          <a:bodyPr wrap="none" rtlCol="0" anchor="ctr" anchorCtr="0">
            <a:spAutoFit/>
          </a:bodyPr>
          <a:lstStyle/>
          <a:p>
            <a:pPr algn="ctr"/>
            <a:r>
              <a:rPr lang="zh-CN" altLang="en-US" sz="1600" b="1" dirty="0">
                <a:solidFill>
                  <a:srgbClr val="FFFFFF"/>
                </a:solidFill>
                <a:latin typeface="微软雅黑" panose="020B0503020204020204" pitchFamily="34" charset="-122"/>
                <a:ea typeface="微软雅黑" panose="020B0503020204020204" pitchFamily="34" charset="-122"/>
                <a:cs typeface="Montserrat" charset="0"/>
              </a:rPr>
              <a:t>推广智能化的普及</a:t>
            </a:r>
            <a:endParaRPr lang="en-US" altLang="zh-CN" sz="1600" b="1" dirty="0">
              <a:solidFill>
                <a:srgbClr val="FFFFFF"/>
              </a:solidFill>
              <a:latin typeface="微软雅黑" panose="020B0503020204020204" pitchFamily="34" charset="-122"/>
              <a:ea typeface="微软雅黑" panose="020B0503020204020204" pitchFamily="34" charset="-122"/>
              <a:cs typeface="Montserrat" charset="0"/>
            </a:endParaRPr>
          </a:p>
        </p:txBody>
      </p:sp>
      <p:sp>
        <p:nvSpPr>
          <p:cNvPr id="10" name="Subtitle 2"/>
          <p:cNvSpPr txBox="1"/>
          <p:nvPr/>
        </p:nvSpPr>
        <p:spPr>
          <a:xfrm>
            <a:off x="8766988" y="3789974"/>
            <a:ext cx="2773324" cy="1202158"/>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sz="1000" dirty="0">
                <a:solidFill>
                  <a:schemeClr val="bg1"/>
                </a:solidFill>
                <a:latin typeface="微软雅黑" panose="020B0503020204020204" pitchFamily="34" charset="-122"/>
                <a:ea typeface="微软雅黑" panose="020B0503020204020204" pitchFamily="34" charset="-122"/>
              </a:rPr>
              <a:t>普通的消费大众很难因为这一点点的便利而选择为智能家居支付额外的价格。也有部分智能家居产品的设计在生活中显得多此一举，把科技感和智能化强加在家具上，变成所谓的“智能家居”，没有真正契合大众的消费需求，因此始终无法在大众消费市场中占据一席之地。</a:t>
            </a:r>
            <a:endParaRPr lang="en-US" altLang="zh-CN"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Box 19"/>
          <p:cNvSpPr txBox="1"/>
          <p:nvPr/>
        </p:nvSpPr>
        <p:spPr>
          <a:xfrm>
            <a:off x="8401678" y="3386521"/>
            <a:ext cx="3467616" cy="338554"/>
          </a:xfrm>
          <a:prstGeom prst="rect">
            <a:avLst/>
          </a:prstGeom>
          <a:noFill/>
        </p:spPr>
        <p:txBody>
          <a:bodyPr wrap="none" rtlCol="0" anchor="ctr" anchorCtr="0">
            <a:spAutoFit/>
          </a:bodyPr>
          <a:lstStyle/>
          <a:p>
            <a:pPr algn="ctr"/>
            <a:r>
              <a:rPr lang="zh-CN" altLang="en-US" sz="1600" b="1" dirty="0">
                <a:solidFill>
                  <a:srgbClr val="FFFFFF"/>
                </a:solidFill>
                <a:latin typeface="微软雅黑" panose="020B0503020204020204" pitchFamily="34" charset="-122"/>
                <a:ea typeface="微软雅黑" panose="020B0503020204020204" pitchFamily="34" charset="-122"/>
                <a:cs typeface="Montserrat" charset="0"/>
              </a:rPr>
              <a:t>以实用性为导向，提高产品的智能化</a:t>
            </a:r>
            <a:endParaRPr lang="en-US" altLang="zh-CN" sz="1600" b="1" dirty="0">
              <a:solidFill>
                <a:srgbClr val="FFFFFF"/>
              </a:solidFill>
              <a:latin typeface="微软雅黑" panose="020B0503020204020204" pitchFamily="34" charset="-122"/>
              <a:ea typeface="微软雅黑" panose="020B0503020204020204" pitchFamily="34" charset="-122"/>
              <a:cs typeface="Montserrat" charset="0"/>
            </a:endParaRPr>
          </a:p>
        </p:txBody>
      </p:sp>
      <p:sp>
        <p:nvSpPr>
          <p:cNvPr id="12" name="Subtitle 2"/>
          <p:cNvSpPr txBox="1"/>
          <p:nvPr/>
        </p:nvSpPr>
        <p:spPr>
          <a:xfrm>
            <a:off x="682751" y="3789974"/>
            <a:ext cx="2773324" cy="1017492"/>
          </a:xfrm>
          <a:prstGeom prst="rect">
            <a:avLst/>
          </a:prstGeom>
        </p:spPr>
        <p:txBody>
          <a:bodyPr vert="horz" wrap="square" lIns="108745" tIns="54373" rIns="108745" bIns="54373" rtlCol="0">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r>
              <a:rPr lang="zh-CN" altLang="en-US" sz="1000" dirty="0">
                <a:solidFill>
                  <a:schemeClr val="bg1"/>
                </a:solidFill>
                <a:latin typeface="微软雅黑" panose="020B0503020204020204" pitchFamily="34" charset="-122"/>
                <a:ea typeface="微软雅黑" panose="020B0503020204020204" pitchFamily="34" charset="-122"/>
              </a:rPr>
              <a:t>用户作为智能家居的受众，在挑选产品时也应擦亮眼睛，对产品多做了解，最好能通过线下店等方式对产品进行直接的体验；同时还应挑选口碑良好、技术成熟、售后服务完善的品牌，保障自己的消费权益和安全隐私。</a:t>
            </a:r>
            <a:endParaRPr lang="en-US" altLang="zh-CN" sz="1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TextBox 21"/>
          <p:cNvSpPr txBox="1"/>
          <p:nvPr/>
        </p:nvSpPr>
        <p:spPr>
          <a:xfrm>
            <a:off x="372688" y="3263349"/>
            <a:ext cx="2970685" cy="369332"/>
          </a:xfrm>
          <a:prstGeom prst="rect">
            <a:avLst/>
          </a:prstGeom>
          <a:noFill/>
        </p:spPr>
        <p:txBody>
          <a:bodyPr wrap="none" rtlCol="0" anchor="ctr" anchorCtr="0">
            <a:spAutoFit/>
          </a:bodyPr>
          <a:lstStyle/>
          <a:p>
            <a:pPr lvl="1"/>
            <a:r>
              <a:rPr lang="zh-CN" altLang="zh-CN" b="1" dirty="0">
                <a:solidFill>
                  <a:schemeClr val="bg1"/>
                </a:solidFill>
              </a:rPr>
              <a:t>注重产品的安全性设计</a:t>
            </a:r>
            <a:endParaRPr lang="zh-CN" altLang="zh-CN" sz="2400" dirty="0">
              <a:solidFill>
                <a:schemeClr val="bg1"/>
              </a:solidFill>
            </a:endParaRPr>
          </a:p>
        </p:txBody>
      </p:sp>
      <p:sp>
        <p:nvSpPr>
          <p:cNvPr id="14" name="Shape 2727"/>
          <p:cNvSpPr/>
          <p:nvPr/>
        </p:nvSpPr>
        <p:spPr>
          <a:xfrm>
            <a:off x="1816231" y="2647107"/>
            <a:ext cx="440744" cy="440744"/>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pitchFamily="34" charset="-122"/>
              <a:ea typeface="微软雅黑" panose="020B0503020204020204" pitchFamily="34" charset="-122"/>
              <a:cs typeface="Gill Sans"/>
              <a:sym typeface="Gill Sans"/>
            </a:endParaRPr>
          </a:p>
        </p:txBody>
      </p:sp>
      <p:sp>
        <p:nvSpPr>
          <p:cNvPr id="15" name="Shape 2781"/>
          <p:cNvSpPr/>
          <p:nvPr/>
        </p:nvSpPr>
        <p:spPr>
          <a:xfrm>
            <a:off x="5886793" y="2672767"/>
            <a:ext cx="440744" cy="440744"/>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pitchFamily="34" charset="-122"/>
              <a:ea typeface="微软雅黑" panose="020B0503020204020204" pitchFamily="34" charset="-122"/>
              <a:cs typeface="Gill Sans"/>
              <a:sym typeface="Gill Sans"/>
            </a:endParaRPr>
          </a:p>
        </p:txBody>
      </p:sp>
      <p:sp>
        <p:nvSpPr>
          <p:cNvPr id="16" name="Shape 2783"/>
          <p:cNvSpPr/>
          <p:nvPr/>
        </p:nvSpPr>
        <p:spPr>
          <a:xfrm>
            <a:off x="9930991" y="2725117"/>
            <a:ext cx="440744" cy="38064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微软雅黑" panose="020B0503020204020204" pitchFamily="34" charset="-122"/>
              <a:ea typeface="微软雅黑" panose="020B0503020204020204" pitchFamily="34" charset="-122"/>
              <a:cs typeface="Gill Sans"/>
              <a:sym typeface="Gill Sans"/>
            </a:endParaRPr>
          </a:p>
        </p:txBody>
      </p:sp>
      <p:sp>
        <p:nvSpPr>
          <p:cNvPr id="17" name="文本框 16"/>
          <p:cNvSpPr txBox="1"/>
          <p:nvPr/>
        </p:nvSpPr>
        <p:spPr>
          <a:xfrm>
            <a:off x="464719" y="406910"/>
            <a:ext cx="2794530" cy="614720"/>
          </a:xfrm>
          <a:prstGeom prst="rect">
            <a:avLst/>
          </a:prstGeom>
          <a:noFill/>
        </p:spPr>
        <p:txBody>
          <a:bodyPr wrap="square" rtlCol="0">
            <a:spAutoFit/>
          </a:bodyPr>
          <a:lstStyle/>
          <a:p>
            <a:pPr lvl="0">
              <a:lnSpc>
                <a:spcPct val="115000"/>
              </a:lnSpc>
              <a:spcAft>
                <a:spcPts val="800"/>
              </a:spcAft>
            </a:pPr>
            <a:r>
              <a:rPr lang="zh-CN" altLang="zh-CN" sz="3200" b="1" dirty="0">
                <a:solidFill>
                  <a:schemeClr val="bg1"/>
                </a:solidFill>
                <a:latin typeface="微软雅黑" panose="020B0503020204020204" pitchFamily="34" charset="-122"/>
                <a:ea typeface="微软雅黑" panose="020B0503020204020204" pitchFamily="34" charset="-122"/>
              </a:rPr>
              <a:t>建议</a:t>
            </a:r>
            <a:endParaRPr lang="zh-CN" altLang="zh-CN" sz="32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298764" y="434564"/>
            <a:ext cx="147849" cy="66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35211" y="2956988"/>
            <a:ext cx="7100249" cy="1015663"/>
          </a:xfrm>
          <a:prstGeom prst="rect">
            <a:avLst/>
          </a:prstGeom>
          <a:noFill/>
        </p:spPr>
        <p:txBody>
          <a:bodyPr wrap="square" rtlCol="0">
            <a:spAutoFit/>
          </a:bodyPr>
          <a:lstStyle/>
          <a:p>
            <a:pPr algn="ctr"/>
            <a:r>
              <a:rPr lang="zh-CN" altLang="en-US" sz="6000" b="1" dirty="0">
                <a:gradFill>
                  <a:gsLst>
                    <a:gs pos="0">
                      <a:srgbClr val="1D4962"/>
                    </a:gs>
                    <a:gs pos="45000">
                      <a:srgbClr val="2C889F"/>
                    </a:gs>
                    <a:gs pos="100000">
                      <a:srgbClr val="71B8DB"/>
                    </a:gs>
                  </a:gsLst>
                  <a:lin ang="2700000" scaled="0"/>
                </a:gradFill>
                <a:latin typeface="微软雅黑" panose="020B0503020204020204" pitchFamily="34" charset="-122"/>
                <a:ea typeface="微软雅黑" panose="020B0503020204020204" pitchFamily="34" charset="-122"/>
              </a:rPr>
              <a:t>文献阅读</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98"/>
          <p:cNvSpPr txBox="1"/>
          <p:nvPr/>
        </p:nvSpPr>
        <p:spPr>
          <a:xfrm>
            <a:off x="4096705" y="856864"/>
            <a:ext cx="3998591" cy="2215991"/>
          </a:xfrm>
          <a:prstGeom prst="rect">
            <a:avLst/>
          </a:prstGeom>
          <a:noFill/>
        </p:spPr>
        <p:txBody>
          <a:bodyPr wrap="square" rtlCol="0">
            <a:spAutoFit/>
          </a:bodyPr>
          <a:lstStyle/>
          <a:p>
            <a:pPr algn="ctr"/>
            <a:r>
              <a:rPr lang="en-US" altLang="zh-CN" sz="13800" b="1" dirty="0">
                <a:solidFill>
                  <a:srgbClr val="2D5460"/>
                </a:solidFill>
                <a:latin typeface="Impact" panose="020B0806030902050204" pitchFamily="34" charset="0"/>
                <a:ea typeface="DFPZongYiW9-B5" panose="040B0900000000000000" pitchFamily="82" charset="-120"/>
                <a:cs typeface="Agency FB" panose="020B0503020202020204" charset="0"/>
              </a:rPr>
              <a:t>HCI </a:t>
            </a:r>
            <a:endParaRPr lang="en-US" sz="13800" b="1" dirty="0">
              <a:solidFill>
                <a:srgbClr val="2D5460"/>
              </a:solidFill>
              <a:latin typeface="Impact" panose="020B0806030902050204" pitchFamily="34" charset="0"/>
              <a:ea typeface="DFPZongYiW9-B5" panose="040B0900000000000000" pitchFamily="82" charset="-120"/>
              <a:cs typeface="Agency FB" panose="020B0503020202020204" charset="0"/>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t="24771" r="42829"/>
          <a:stretch>
            <a:fillRect/>
          </a:stretch>
        </p:blipFill>
        <p:spPr>
          <a:xfrm rot="2245968">
            <a:off x="10265733" y="1045687"/>
            <a:ext cx="3852533" cy="5020367"/>
          </a:xfrm>
          <a:custGeom>
            <a:avLst/>
            <a:gdLst>
              <a:gd name="connsiteX0" fmla="*/ 1 w 3852533"/>
              <a:gd name="connsiteY0" fmla="*/ 0 h 5020367"/>
              <a:gd name="connsiteX1" fmla="*/ 3852533 w 3852533"/>
              <a:gd name="connsiteY1" fmla="*/ 5020366 h 5020367"/>
              <a:gd name="connsiteX2" fmla="*/ 0 w 3852533"/>
              <a:gd name="connsiteY2" fmla="*/ 5020367 h 5020367"/>
              <a:gd name="connsiteX3" fmla="*/ 1 w 3852533"/>
              <a:gd name="connsiteY3" fmla="*/ 0 h 5020367"/>
            </a:gdLst>
            <a:ahLst/>
            <a:cxnLst>
              <a:cxn ang="0">
                <a:pos x="connsiteX0" y="connsiteY0"/>
              </a:cxn>
              <a:cxn ang="0">
                <a:pos x="connsiteX1" y="connsiteY1"/>
              </a:cxn>
              <a:cxn ang="0">
                <a:pos x="connsiteX2" y="connsiteY2"/>
              </a:cxn>
              <a:cxn ang="0">
                <a:pos x="connsiteX3" y="connsiteY3"/>
              </a:cxn>
            </a:cxnLst>
            <a:rect l="l" t="t" r="r" b="b"/>
            <a:pathLst>
              <a:path w="3852533" h="5020367">
                <a:moveTo>
                  <a:pt x="1" y="0"/>
                </a:moveTo>
                <a:lnTo>
                  <a:pt x="3852533" y="5020366"/>
                </a:lnTo>
                <a:lnTo>
                  <a:pt x="0" y="5020367"/>
                </a:lnTo>
                <a:lnTo>
                  <a:pt x="1" y="0"/>
                </a:lnTo>
                <a:close/>
              </a:path>
            </a:pathLst>
          </a:custGeom>
        </p:spPr>
      </p:pic>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49932" b="34118"/>
          <a:stretch>
            <a:fillRect/>
          </a:stretch>
        </p:blipFill>
        <p:spPr>
          <a:xfrm rot="2259884">
            <a:off x="-2115168" y="737292"/>
            <a:ext cx="4186552" cy="5455638"/>
          </a:xfrm>
          <a:custGeom>
            <a:avLst/>
            <a:gdLst>
              <a:gd name="connsiteX0" fmla="*/ 3373909 w 3373910"/>
              <a:gd name="connsiteY0" fmla="*/ 0 h 4396657"/>
              <a:gd name="connsiteX1" fmla="*/ 3373910 w 3373910"/>
              <a:gd name="connsiteY1" fmla="*/ 4396657 h 4396657"/>
              <a:gd name="connsiteX2" fmla="*/ 0 w 3373910"/>
              <a:gd name="connsiteY2" fmla="*/ 0 h 4396657"/>
              <a:gd name="connsiteX3" fmla="*/ 3373909 w 3373910"/>
              <a:gd name="connsiteY3" fmla="*/ 0 h 4396657"/>
            </a:gdLst>
            <a:ahLst/>
            <a:cxnLst>
              <a:cxn ang="0">
                <a:pos x="connsiteX0" y="connsiteY0"/>
              </a:cxn>
              <a:cxn ang="0">
                <a:pos x="connsiteX1" y="connsiteY1"/>
              </a:cxn>
              <a:cxn ang="0">
                <a:pos x="connsiteX2" y="connsiteY2"/>
              </a:cxn>
              <a:cxn ang="0">
                <a:pos x="connsiteX3" y="connsiteY3"/>
              </a:cxn>
            </a:cxnLst>
            <a:rect l="l" t="t" r="r" b="b"/>
            <a:pathLst>
              <a:path w="3373910" h="4396657">
                <a:moveTo>
                  <a:pt x="3373909" y="0"/>
                </a:moveTo>
                <a:lnTo>
                  <a:pt x="3373910" y="4396657"/>
                </a:lnTo>
                <a:lnTo>
                  <a:pt x="0" y="0"/>
                </a:lnTo>
                <a:lnTo>
                  <a:pt x="3373909" y="0"/>
                </a:lnTo>
                <a:close/>
              </a:path>
            </a:pathLst>
          </a:custGeom>
        </p:spPr>
      </p:pic>
      <p:sp>
        <p:nvSpPr>
          <p:cNvPr id="6" name="文本框 5"/>
          <p:cNvSpPr txBox="1"/>
          <p:nvPr/>
        </p:nvSpPr>
        <p:spPr>
          <a:xfrm>
            <a:off x="2724287" y="4930811"/>
            <a:ext cx="6722096" cy="830997"/>
          </a:xfrm>
          <a:prstGeom prst="rect">
            <a:avLst/>
          </a:prstGeom>
          <a:noFill/>
        </p:spPr>
        <p:txBody>
          <a:bodyPr wrap="square" rtlCol="0">
            <a:spAutoFit/>
          </a:bodyPr>
          <a:lstStyle/>
          <a:p>
            <a:pPr lvl="1"/>
            <a:r>
              <a:rPr lang="en-US" altLang="zh-CN" sz="2400" dirty="0"/>
              <a:t>“My Zelda Cane”: Strategies Used by Blind Players to Play Visual-Centric Digital Games</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36"/>
          <p:cNvSpPr/>
          <p:nvPr/>
        </p:nvSpPr>
        <p:spPr>
          <a:xfrm>
            <a:off x="1843397" y="1579748"/>
            <a:ext cx="6822380" cy="794961"/>
          </a:xfrm>
          <a:prstGeom prst="rect">
            <a:avLst/>
          </a:prstGeom>
          <a:ln w="12700">
            <a:miter lim="400000"/>
          </a:ln>
        </p:spPr>
        <p:txBody>
          <a:bodyPr wrap="none" lIns="25400" tIns="25400" rIns="25400" bIns="25400" anchor="b">
            <a:spAutoFit/>
          </a:bodyPr>
          <a:lstStyle/>
          <a:p>
            <a:pPr defTabSz="412750" hangingPunct="0">
              <a:lnSpc>
                <a:spcPct val="120000"/>
              </a:lnSpc>
              <a:defRPr sz="3300">
                <a:solidFill>
                  <a:srgbClr val="FFFFFF"/>
                </a:solidFill>
                <a:latin typeface="San Francisco Display Light"/>
                <a:ea typeface="San Francisco Display Light"/>
                <a:cs typeface="San Francisco Display Light"/>
                <a:sym typeface="San Francisco Display Light"/>
              </a:defRPr>
            </a:pPr>
            <a:r>
              <a:rPr lang="zh-CN" altLang="en-US" sz="4400" b="1"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盲人玩游戏的障碍</a:t>
            </a:r>
            <a:r>
              <a:rPr lang="zh-CN" altLang="en-US" sz="4400" b="1" kern="0" dirty="0">
                <a:solidFill>
                  <a:srgbClr val="FFFFFF"/>
                </a:solidFill>
                <a:latin typeface="微软雅黑" panose="020B0503020204020204" pitchFamily="34" charset="-122"/>
                <a:ea typeface="微软雅黑" panose="020B0503020204020204" pitchFamily="34" charset="-122"/>
                <a:cs typeface="+mn-ea"/>
                <a:sym typeface="+mn-lt"/>
              </a:rPr>
              <a:t>功项展示</a:t>
            </a:r>
            <a:endParaRPr sz="4400" b="1" kern="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Shape 937"/>
          <p:cNvSpPr/>
          <p:nvPr/>
        </p:nvSpPr>
        <p:spPr>
          <a:xfrm>
            <a:off x="793817" y="2528667"/>
            <a:ext cx="679793" cy="0"/>
          </a:xfrm>
          <a:prstGeom prst="line">
            <a:avLst/>
          </a:prstGeom>
          <a:ln w="25400">
            <a:solidFill>
              <a:srgbClr val="FFFFFF"/>
            </a:solidFill>
            <a:miter lim="400000"/>
          </a:ln>
        </p:spPr>
        <p:txBody>
          <a:bodyPr lIns="25400" tIns="25400" rIns="25400" bIns="25400" anchor="ctr"/>
          <a:lstStyle/>
          <a:p>
            <a:pPr algn="ctr" defTabSz="412750" hangingPunct="0">
              <a:defRPr sz="3200"/>
            </a:pPr>
            <a:endParaRPr sz="1600" kern="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903153" y="1616845"/>
            <a:ext cx="461120" cy="461120"/>
            <a:chOff x="778340" y="4312348"/>
            <a:chExt cx="461120" cy="461120"/>
          </a:xfrm>
        </p:grpSpPr>
        <p:sp>
          <p:nvSpPr>
            <p:cNvPr id="18" name="Shape 939"/>
            <p:cNvSpPr/>
            <p:nvPr/>
          </p:nvSpPr>
          <p:spPr>
            <a:xfrm>
              <a:off x="778340" y="4312348"/>
              <a:ext cx="461120" cy="461120"/>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sym typeface="+mn-lt"/>
                </a:rPr>
                <a:t></a:t>
              </a:r>
              <a:endParaRPr dirty="0">
                <a:solidFill>
                  <a:schemeClr val="lt1"/>
                </a:solidFill>
                <a:sym typeface="+mn-lt"/>
              </a:endParaRPr>
            </a:p>
          </p:txBody>
        </p:sp>
        <p:pic>
          <p:nvPicPr>
            <p:cNvPr id="19" name="图形 41" descr="靶心"/>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5200" y="4445332"/>
              <a:ext cx="227400" cy="227400"/>
            </a:xfrm>
            <a:prstGeom prst="rect">
              <a:avLst/>
            </a:prstGeom>
          </p:spPr>
        </p:pic>
      </p:grpSp>
      <p:sp>
        <p:nvSpPr>
          <p:cNvPr id="20" name="Shape 941"/>
          <p:cNvSpPr/>
          <p:nvPr/>
        </p:nvSpPr>
        <p:spPr>
          <a:xfrm>
            <a:off x="932059" y="4732014"/>
            <a:ext cx="461120" cy="461120"/>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lt1"/>
                </a:solidFill>
                <a:sym typeface="+mn-lt"/>
              </a:rPr>
              <a:t></a:t>
            </a:r>
            <a:endParaRPr>
              <a:solidFill>
                <a:schemeClr val="lt1"/>
              </a:solidFill>
              <a:sym typeface="+mn-lt"/>
            </a:endParaRPr>
          </a:p>
        </p:txBody>
      </p:sp>
      <p:pic>
        <p:nvPicPr>
          <p:cNvPr id="21" name="图形 44" descr="烧杯"/>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5200" y="5395722"/>
            <a:ext cx="227400" cy="227400"/>
          </a:xfrm>
          <a:prstGeom prst="rect">
            <a:avLst/>
          </a:prstGeom>
        </p:spPr>
      </p:pic>
      <p:sp>
        <p:nvSpPr>
          <p:cNvPr id="3" name="Shape 936"/>
          <p:cNvSpPr/>
          <p:nvPr/>
        </p:nvSpPr>
        <p:spPr>
          <a:xfrm>
            <a:off x="1708926" y="4444708"/>
            <a:ext cx="6258123" cy="794961"/>
          </a:xfrm>
          <a:prstGeom prst="rect">
            <a:avLst/>
          </a:prstGeom>
          <a:ln w="12700">
            <a:miter lim="400000"/>
          </a:ln>
        </p:spPr>
        <p:txBody>
          <a:bodyPr wrap="none" lIns="25400" tIns="25400" rIns="25400" bIns="25400" anchor="b">
            <a:spAutoFit/>
          </a:bodyPr>
          <a:lstStyle/>
          <a:p>
            <a:pPr defTabSz="412750" hangingPunct="0">
              <a:lnSpc>
                <a:spcPct val="120000"/>
              </a:lnSpc>
              <a:defRPr sz="3300">
                <a:solidFill>
                  <a:srgbClr val="FFFFFF"/>
                </a:solidFill>
                <a:latin typeface="San Francisco Display Light"/>
                <a:ea typeface="San Francisco Display Light"/>
                <a:cs typeface="San Francisco Display Light"/>
                <a:sym typeface="San Francisco Display Light"/>
              </a:defRPr>
            </a:pPr>
            <a:r>
              <a:rPr lang="zh-CN" altLang="zh-CN" sz="4400" b="1"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San Francisco Display Light"/>
              </a:rPr>
              <a:t>无障碍游戏设计研究</a:t>
            </a:r>
            <a:r>
              <a:rPr lang="zh-CN" altLang="en-US" sz="4400" b="1" kern="0" dirty="0">
                <a:solidFill>
                  <a:srgbClr val="FFFFFF"/>
                </a:solidFill>
                <a:latin typeface="微软雅黑" panose="020B0503020204020204" pitchFamily="34" charset="-122"/>
                <a:ea typeface="微软雅黑" panose="020B0503020204020204" pitchFamily="34" charset="-122"/>
                <a:cs typeface="+mn-ea"/>
                <a:sym typeface="+mn-lt"/>
              </a:rPr>
              <a:t>展示</a:t>
            </a:r>
            <a:endParaRPr sz="4400" b="1" kern="0"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16" grpId="0" animBg="1"/>
      <p:bldP spid="17"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46006" y="2921428"/>
            <a:ext cx="7100249" cy="1014730"/>
          </a:xfrm>
          <a:prstGeom prst="rect">
            <a:avLst/>
          </a:prstGeom>
          <a:noFill/>
        </p:spPr>
        <p:txBody>
          <a:bodyPr wrap="square" rtlCol="0">
            <a:spAutoFit/>
          </a:bodyPr>
          <a:lstStyle/>
          <a:p>
            <a:pPr algn="ctr"/>
            <a:r>
              <a:rPr lang="zh-CN" altLang="en-US" sz="6000" b="1">
                <a:gradFill>
                  <a:gsLst>
                    <a:gs pos="0">
                      <a:srgbClr val="1D4962"/>
                    </a:gs>
                    <a:gs pos="45000">
                      <a:srgbClr val="2C889F"/>
                    </a:gs>
                    <a:gs pos="100000">
                      <a:srgbClr val="71B8DB"/>
                    </a:gs>
                  </a:gsLst>
                  <a:lin ang="2700000" scaled="0"/>
                </a:gradFill>
                <a:latin typeface="微软雅黑" panose="020B0503020204020204" pitchFamily="34" charset="-122"/>
                <a:ea typeface="微软雅黑" panose="020B0503020204020204" pitchFamily="34" charset="-122"/>
                <a:sym typeface="+mn-ea"/>
              </a:rPr>
              <a:t>汇报完毕感谢聆听</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任意多边形 20"/>
          <p:cNvSpPr/>
          <p:nvPr/>
        </p:nvSpPr>
        <p:spPr>
          <a:xfrm>
            <a:off x="4424954" y="4557127"/>
            <a:ext cx="3379410" cy="431217"/>
          </a:xfrm>
          <a:custGeom>
            <a:avLst/>
            <a:gdLst>
              <a:gd name="connsiteX0" fmla="*/ 223558 w 3681611"/>
              <a:gd name="connsiteY0" fmla="*/ 0 h 469778"/>
              <a:gd name="connsiteX1" fmla="*/ 1166038 w 3681611"/>
              <a:gd name="connsiteY1" fmla="*/ 0 h 469778"/>
              <a:gd name="connsiteX2" fmla="*/ 1205422 w 3681611"/>
              <a:gd name="connsiteY2" fmla="*/ 4072 h 469778"/>
              <a:gd name="connsiteX3" fmla="*/ 2104015 w 3681611"/>
              <a:gd name="connsiteY3" fmla="*/ 4072 h 469778"/>
              <a:gd name="connsiteX4" fmla="*/ 2133688 w 3681611"/>
              <a:gd name="connsiteY4" fmla="*/ 7140 h 469778"/>
              <a:gd name="connsiteX5" fmla="*/ 2520077 w 3681611"/>
              <a:gd name="connsiteY5" fmla="*/ 7140 h 469778"/>
              <a:gd name="connsiteX6" fmla="*/ 2559461 w 3681611"/>
              <a:gd name="connsiteY6" fmla="*/ 11212 h 469778"/>
              <a:gd name="connsiteX7" fmla="*/ 3458054 w 3681611"/>
              <a:gd name="connsiteY7" fmla="*/ 11212 h 469778"/>
              <a:gd name="connsiteX8" fmla="*/ 3681611 w 3681611"/>
              <a:gd name="connsiteY8" fmla="*/ 240495 h 469778"/>
              <a:gd name="connsiteX9" fmla="*/ 3458054 w 3681611"/>
              <a:gd name="connsiteY9" fmla="*/ 469778 h 469778"/>
              <a:gd name="connsiteX10" fmla="*/ 2515573 w 3681611"/>
              <a:gd name="connsiteY10" fmla="*/ 469778 h 469778"/>
              <a:gd name="connsiteX11" fmla="*/ 2476190 w 3681611"/>
              <a:gd name="connsiteY11" fmla="*/ 465706 h 469778"/>
              <a:gd name="connsiteX12" fmla="*/ 1577597 w 3681611"/>
              <a:gd name="connsiteY12" fmla="*/ 465706 h 469778"/>
              <a:gd name="connsiteX13" fmla="*/ 1547923 w 3681611"/>
              <a:gd name="connsiteY13" fmla="*/ 462638 h 469778"/>
              <a:gd name="connsiteX14" fmla="*/ 1161534 w 3681611"/>
              <a:gd name="connsiteY14" fmla="*/ 462638 h 469778"/>
              <a:gd name="connsiteX15" fmla="*/ 1122151 w 3681611"/>
              <a:gd name="connsiteY15" fmla="*/ 458566 h 469778"/>
              <a:gd name="connsiteX16" fmla="*/ 223558 w 3681611"/>
              <a:gd name="connsiteY16" fmla="*/ 458566 h 469778"/>
              <a:gd name="connsiteX17" fmla="*/ 0 w 3681611"/>
              <a:gd name="connsiteY17" fmla="*/ 229283 h 469778"/>
              <a:gd name="connsiteX18" fmla="*/ 223558 w 3681611"/>
              <a:gd name="connsiteY18" fmla="*/ 0 h 46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1611" h="469778">
                <a:moveTo>
                  <a:pt x="223558" y="0"/>
                </a:moveTo>
                <a:lnTo>
                  <a:pt x="1166038" y="0"/>
                </a:lnTo>
                <a:lnTo>
                  <a:pt x="1205422" y="4072"/>
                </a:lnTo>
                <a:lnTo>
                  <a:pt x="2104015" y="4072"/>
                </a:lnTo>
                <a:lnTo>
                  <a:pt x="2133688" y="7140"/>
                </a:lnTo>
                <a:lnTo>
                  <a:pt x="2520077" y="7140"/>
                </a:lnTo>
                <a:lnTo>
                  <a:pt x="2559461" y="11212"/>
                </a:lnTo>
                <a:lnTo>
                  <a:pt x="3458054" y="11212"/>
                </a:lnTo>
                <a:cubicBezTo>
                  <a:pt x="3581509" y="11212"/>
                  <a:pt x="3681611" y="113859"/>
                  <a:pt x="3681611" y="240495"/>
                </a:cubicBezTo>
                <a:cubicBezTo>
                  <a:pt x="3681611" y="367132"/>
                  <a:pt x="3581509" y="469778"/>
                  <a:pt x="3458054" y="469778"/>
                </a:cubicBezTo>
                <a:lnTo>
                  <a:pt x="2515573" y="469778"/>
                </a:lnTo>
                <a:lnTo>
                  <a:pt x="2476190" y="465706"/>
                </a:lnTo>
                <a:lnTo>
                  <a:pt x="1577597" y="465706"/>
                </a:lnTo>
                <a:lnTo>
                  <a:pt x="1547923" y="462638"/>
                </a:lnTo>
                <a:lnTo>
                  <a:pt x="1161534" y="462638"/>
                </a:lnTo>
                <a:lnTo>
                  <a:pt x="1122151" y="458566"/>
                </a:lnTo>
                <a:lnTo>
                  <a:pt x="223558" y="458566"/>
                </a:lnTo>
                <a:cubicBezTo>
                  <a:pt x="100102" y="458566"/>
                  <a:pt x="0" y="355920"/>
                  <a:pt x="0" y="229283"/>
                </a:cubicBezTo>
                <a:cubicBezTo>
                  <a:pt x="0" y="102647"/>
                  <a:pt x="100102" y="0"/>
                  <a:pt x="223558"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4601479" y="4621397"/>
            <a:ext cx="1441420" cy="307777"/>
          </a:xfrm>
          <a:prstGeom prst="rect">
            <a:avLst/>
          </a:prstGeom>
        </p:spPr>
        <p:txBody>
          <a:bodyPr wrap="non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汇报人：李跃跃</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rcRect t="24771" r="42829"/>
          <a:stretch>
            <a:fillRect/>
          </a:stretch>
        </p:blipFill>
        <p:spPr>
          <a:xfrm rot="2245968">
            <a:off x="10265733" y="1045687"/>
            <a:ext cx="3852533" cy="5020367"/>
          </a:xfrm>
          <a:custGeom>
            <a:avLst/>
            <a:gdLst>
              <a:gd name="connsiteX0" fmla="*/ 1 w 3852533"/>
              <a:gd name="connsiteY0" fmla="*/ 0 h 5020367"/>
              <a:gd name="connsiteX1" fmla="*/ 3852533 w 3852533"/>
              <a:gd name="connsiteY1" fmla="*/ 5020366 h 5020367"/>
              <a:gd name="connsiteX2" fmla="*/ 0 w 3852533"/>
              <a:gd name="connsiteY2" fmla="*/ 5020367 h 5020367"/>
              <a:gd name="connsiteX3" fmla="*/ 1 w 3852533"/>
              <a:gd name="connsiteY3" fmla="*/ 0 h 5020367"/>
            </a:gdLst>
            <a:ahLst/>
            <a:cxnLst>
              <a:cxn ang="0">
                <a:pos x="connsiteX0" y="connsiteY0"/>
              </a:cxn>
              <a:cxn ang="0">
                <a:pos x="connsiteX1" y="connsiteY1"/>
              </a:cxn>
              <a:cxn ang="0">
                <a:pos x="connsiteX2" y="connsiteY2"/>
              </a:cxn>
              <a:cxn ang="0">
                <a:pos x="connsiteX3" y="connsiteY3"/>
              </a:cxn>
            </a:cxnLst>
            <a:rect l="l" t="t" r="r" b="b"/>
            <a:pathLst>
              <a:path w="3852533" h="5020367">
                <a:moveTo>
                  <a:pt x="1" y="0"/>
                </a:moveTo>
                <a:lnTo>
                  <a:pt x="3852533" y="5020366"/>
                </a:lnTo>
                <a:lnTo>
                  <a:pt x="0" y="5020367"/>
                </a:lnTo>
                <a:lnTo>
                  <a:pt x="1" y="0"/>
                </a:lnTo>
                <a:close/>
              </a:path>
            </a:pathLst>
          </a:custGeom>
        </p:spPr>
      </p:pic>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rcRect l="49932" b="34118"/>
          <a:stretch>
            <a:fillRect/>
          </a:stretch>
        </p:blipFill>
        <p:spPr>
          <a:xfrm rot="2259884">
            <a:off x="-2115168" y="737292"/>
            <a:ext cx="4186552" cy="5455638"/>
          </a:xfrm>
          <a:custGeom>
            <a:avLst/>
            <a:gdLst>
              <a:gd name="connsiteX0" fmla="*/ 3373909 w 3373910"/>
              <a:gd name="connsiteY0" fmla="*/ 0 h 4396657"/>
              <a:gd name="connsiteX1" fmla="*/ 3373910 w 3373910"/>
              <a:gd name="connsiteY1" fmla="*/ 4396657 h 4396657"/>
              <a:gd name="connsiteX2" fmla="*/ 0 w 3373910"/>
              <a:gd name="connsiteY2" fmla="*/ 0 h 4396657"/>
              <a:gd name="connsiteX3" fmla="*/ 3373909 w 3373910"/>
              <a:gd name="connsiteY3" fmla="*/ 0 h 4396657"/>
            </a:gdLst>
            <a:ahLst/>
            <a:cxnLst>
              <a:cxn ang="0">
                <a:pos x="connsiteX0" y="connsiteY0"/>
              </a:cxn>
              <a:cxn ang="0">
                <a:pos x="connsiteX1" y="connsiteY1"/>
              </a:cxn>
              <a:cxn ang="0">
                <a:pos x="connsiteX2" y="connsiteY2"/>
              </a:cxn>
              <a:cxn ang="0">
                <a:pos x="connsiteX3" y="connsiteY3"/>
              </a:cxn>
            </a:cxnLst>
            <a:rect l="l" t="t" r="r" b="b"/>
            <a:pathLst>
              <a:path w="3373910" h="4396657">
                <a:moveTo>
                  <a:pt x="3373909" y="0"/>
                </a:moveTo>
                <a:lnTo>
                  <a:pt x="3373910" y="4396657"/>
                </a:lnTo>
                <a:lnTo>
                  <a:pt x="0" y="0"/>
                </a:lnTo>
                <a:lnTo>
                  <a:pt x="3373909" y="0"/>
                </a:lnTo>
                <a:close/>
              </a:path>
            </a:pathLst>
          </a:custGeom>
        </p:spPr>
      </p:pic>
      <p:sp>
        <p:nvSpPr>
          <p:cNvPr id="3" name="文本框 2"/>
          <p:cNvSpPr txBox="1"/>
          <p:nvPr/>
        </p:nvSpPr>
        <p:spPr>
          <a:xfrm>
            <a:off x="7804364" y="5239981"/>
            <a:ext cx="2568388" cy="369332"/>
          </a:xfrm>
          <a:prstGeom prst="rect">
            <a:avLst/>
          </a:prstGeom>
          <a:noFill/>
        </p:spPr>
        <p:txBody>
          <a:bodyPr wrap="square" rtlCol="0">
            <a:spAutoFit/>
          </a:bodyPr>
          <a:lstStyle/>
          <a:p>
            <a:r>
              <a:rPr lang="zh-CN" altLang="en-US" dirty="0"/>
              <a:t>组员：李跃跃 张睿康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15284" b="28621"/>
          <a:stretch>
            <a:fillRect/>
          </a:stretch>
        </p:blipFill>
        <p:spPr>
          <a:xfrm>
            <a:off x="0" y="2322456"/>
            <a:ext cx="5435600" cy="4535545"/>
          </a:xfrm>
          <a:custGeom>
            <a:avLst/>
            <a:gdLst>
              <a:gd name="connsiteX0" fmla="*/ 0 w 5435600"/>
              <a:gd name="connsiteY0" fmla="*/ 0 h 4535545"/>
              <a:gd name="connsiteX1" fmla="*/ 5435600 w 5435600"/>
              <a:gd name="connsiteY1" fmla="*/ 0 h 4535545"/>
              <a:gd name="connsiteX2" fmla="*/ 5435600 w 5435600"/>
              <a:gd name="connsiteY2" fmla="*/ 4535545 h 4535545"/>
              <a:gd name="connsiteX3" fmla="*/ 0 w 5435600"/>
              <a:gd name="connsiteY3" fmla="*/ 4535545 h 4535545"/>
            </a:gdLst>
            <a:ahLst/>
            <a:cxnLst>
              <a:cxn ang="0">
                <a:pos x="connsiteX0" y="connsiteY0"/>
              </a:cxn>
              <a:cxn ang="0">
                <a:pos x="connsiteX1" y="connsiteY1"/>
              </a:cxn>
              <a:cxn ang="0">
                <a:pos x="connsiteX2" y="connsiteY2"/>
              </a:cxn>
              <a:cxn ang="0">
                <a:pos x="connsiteX3" y="connsiteY3"/>
              </a:cxn>
            </a:cxnLst>
            <a:rect l="l" t="t" r="r" b="b"/>
            <a:pathLst>
              <a:path w="5435600" h="4535545">
                <a:moveTo>
                  <a:pt x="0" y="0"/>
                </a:moveTo>
                <a:lnTo>
                  <a:pt x="5435600" y="0"/>
                </a:lnTo>
                <a:lnTo>
                  <a:pt x="5435600" y="4535545"/>
                </a:lnTo>
                <a:lnTo>
                  <a:pt x="0" y="4535545"/>
                </a:lnTo>
                <a:close/>
              </a:path>
            </a:pathLst>
          </a:custGeom>
        </p:spPr>
      </p:pic>
      <p:sp>
        <p:nvSpPr>
          <p:cNvPr id="5" name="文本框 4"/>
          <p:cNvSpPr txBox="1"/>
          <p:nvPr/>
        </p:nvSpPr>
        <p:spPr>
          <a:xfrm>
            <a:off x="1357771" y="5385239"/>
            <a:ext cx="2008858" cy="400110"/>
          </a:xfrm>
          <a:prstGeom prst="rect">
            <a:avLst/>
          </a:prstGeom>
          <a:noFill/>
        </p:spPr>
        <p:txBody>
          <a:bodyPr wrap="square" rtlCol="0">
            <a:spAutoFit/>
          </a:bodyPr>
          <a:lstStyle/>
          <a:p>
            <a:pPr algn="dist"/>
            <a:r>
              <a:rPr lang="en-US" altLang="zh-CN" sz="2000">
                <a:solidFill>
                  <a:schemeClr val="bg1"/>
                </a:solidFill>
                <a:latin typeface="微软雅黑" panose="020B0503020204020204" pitchFamily="34" charset="-122"/>
                <a:ea typeface="微软雅黑" panose="020B0503020204020204" pitchFamily="34" charset="-122"/>
              </a:rPr>
              <a:t>CONTENTS</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MH_Other_2"/>
          <p:cNvSpPr/>
          <p:nvPr>
            <p:custDataLst>
              <p:tags r:id="rId2"/>
            </p:custDataLst>
          </p:nvPr>
        </p:nvSpPr>
        <p:spPr>
          <a:xfrm>
            <a:off x="6280122" y="2317395"/>
            <a:ext cx="803628" cy="805301"/>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lt1"/>
                </a:solidFill>
                <a:latin typeface="Impact" panose="020B0806030902050204" pitchFamily="34" charset="0"/>
                <a:sym typeface="Arial" panose="020B0604020202020204" pitchFamily="34" charset="0"/>
              </a:rPr>
              <a:t>2</a:t>
            </a:r>
            <a:endParaRPr lang="en-US" altLang="zh-CN" sz="3600" dirty="0">
              <a:solidFill>
                <a:schemeClr val="lt1"/>
              </a:solidFill>
              <a:latin typeface="Impact" panose="020B0806030902050204" pitchFamily="34" charset="0"/>
              <a:sym typeface="Arial" panose="020B0604020202020204" pitchFamily="34" charset="0"/>
            </a:endParaRPr>
          </a:p>
        </p:txBody>
      </p:sp>
      <p:sp>
        <p:nvSpPr>
          <p:cNvPr id="8" name="MH_Other_3"/>
          <p:cNvSpPr/>
          <p:nvPr>
            <p:custDataLst>
              <p:tags r:id="rId3"/>
            </p:custDataLst>
          </p:nvPr>
        </p:nvSpPr>
        <p:spPr>
          <a:xfrm>
            <a:off x="6280122" y="3318581"/>
            <a:ext cx="803628" cy="805301"/>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lt1"/>
                </a:solidFill>
                <a:latin typeface="Impact" panose="020B0806030902050204" pitchFamily="34" charset="0"/>
                <a:sym typeface="Arial" panose="020B0604020202020204" pitchFamily="34" charset="0"/>
              </a:rPr>
              <a:t>3</a:t>
            </a:r>
            <a:endParaRPr lang="en-US" altLang="zh-CN" sz="3600" dirty="0">
              <a:solidFill>
                <a:schemeClr val="lt1"/>
              </a:solidFill>
              <a:latin typeface="Impact" panose="020B0806030902050204" pitchFamily="34" charset="0"/>
              <a:sym typeface="Arial" panose="020B0604020202020204" pitchFamily="34" charset="0"/>
            </a:endParaRPr>
          </a:p>
        </p:txBody>
      </p:sp>
      <p:sp>
        <p:nvSpPr>
          <p:cNvPr id="9" name="MH_Other_4"/>
          <p:cNvSpPr/>
          <p:nvPr>
            <p:custDataLst>
              <p:tags r:id="rId4"/>
            </p:custDataLst>
          </p:nvPr>
        </p:nvSpPr>
        <p:spPr>
          <a:xfrm>
            <a:off x="6280122" y="4319767"/>
            <a:ext cx="803628" cy="805301"/>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lt1"/>
                </a:solidFill>
                <a:latin typeface="Impact" panose="020B0806030902050204" pitchFamily="34" charset="0"/>
                <a:sym typeface="Arial" panose="020B0604020202020204" pitchFamily="34" charset="0"/>
              </a:rPr>
              <a:t>4</a:t>
            </a:r>
            <a:endParaRPr lang="en-US" altLang="zh-CN" sz="3600" dirty="0">
              <a:solidFill>
                <a:schemeClr val="lt1"/>
              </a:solidFill>
              <a:latin typeface="Impact" panose="020B0806030902050204" pitchFamily="34" charset="0"/>
              <a:sym typeface="Arial" panose="020B0604020202020204" pitchFamily="34" charset="0"/>
            </a:endParaRPr>
          </a:p>
        </p:txBody>
      </p:sp>
      <p:grpSp>
        <p:nvGrpSpPr>
          <p:cNvPr id="2" name="组合 1"/>
          <p:cNvGrpSpPr/>
          <p:nvPr/>
        </p:nvGrpSpPr>
        <p:grpSpPr>
          <a:xfrm>
            <a:off x="6320843" y="5289065"/>
            <a:ext cx="3722791" cy="805301"/>
            <a:chOff x="6280122" y="1316209"/>
            <a:chExt cx="3722791" cy="805301"/>
          </a:xfrm>
        </p:grpSpPr>
        <p:sp>
          <p:nvSpPr>
            <p:cNvPr id="6" name="MH_Other_1"/>
            <p:cNvSpPr/>
            <p:nvPr>
              <p:custDataLst>
                <p:tags r:id="rId5"/>
              </p:custDataLst>
            </p:nvPr>
          </p:nvSpPr>
          <p:spPr>
            <a:xfrm>
              <a:off x="6280122" y="1316209"/>
              <a:ext cx="803628" cy="805301"/>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Impact" panose="020B0806030902050204" pitchFamily="34" charset="0"/>
                  <a:sym typeface="Arial" panose="020B0604020202020204" pitchFamily="34" charset="0"/>
                </a:rPr>
                <a:t>5</a:t>
              </a:r>
              <a:endParaRPr lang="en-US" altLang="zh-CN" sz="3600" dirty="0">
                <a:solidFill>
                  <a:schemeClr val="lt1"/>
                </a:solidFill>
                <a:latin typeface="Impact" panose="020B0806030902050204" pitchFamily="34" charset="0"/>
                <a:sym typeface="Arial" panose="020B0604020202020204" pitchFamily="34" charset="0"/>
              </a:endParaRPr>
            </a:p>
          </p:txBody>
        </p:sp>
        <p:sp>
          <p:nvSpPr>
            <p:cNvPr id="10" name="矩形 9"/>
            <p:cNvSpPr/>
            <p:nvPr/>
          </p:nvSpPr>
          <p:spPr>
            <a:xfrm>
              <a:off x="7297915" y="1384312"/>
              <a:ext cx="2704998" cy="549446"/>
            </a:xfrm>
            <a:prstGeom prst="rect">
              <a:avLst/>
            </a:prstGeom>
          </p:spPr>
          <p:txBody>
            <a:bodyPr wrap="square">
              <a:spAutoFit/>
            </a:bodyPr>
            <a:lstStyle/>
            <a:p>
              <a:pPr lvl="0">
                <a:lnSpc>
                  <a:spcPct val="115000"/>
                </a:lnSpc>
                <a:spcAft>
                  <a:spcPts val="800"/>
                </a:spcAft>
              </a:pPr>
              <a:r>
                <a:rPr lang="zh-CN" altLang="zh-CN" sz="2800" b="1" dirty="0">
                  <a:solidFill>
                    <a:srgbClr val="404040"/>
                  </a:solidFill>
                  <a:latin typeface="微软雅黑" panose="020B0503020204020204" pitchFamily="34" charset="-122"/>
                  <a:ea typeface="微软雅黑" panose="020B0503020204020204" pitchFamily="34" charset="-122"/>
                </a:rPr>
                <a:t>建议</a:t>
              </a:r>
              <a:endParaRPr lang="zh-CN" altLang="zh-CN" sz="2800" b="1" dirty="0">
                <a:solidFill>
                  <a:srgbClr val="404040"/>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7297914" y="2354599"/>
            <a:ext cx="3289403" cy="954107"/>
          </a:xfrm>
          <a:prstGeom prst="rect">
            <a:avLst/>
          </a:prstGeom>
        </p:spPr>
        <p:txBody>
          <a:bodyPr wrap="square">
            <a:spAutoFit/>
          </a:bodyPr>
          <a:lstStyle/>
          <a:p>
            <a:r>
              <a:rPr lang="zh-CN" altLang="zh-CN" sz="2800" b="1" dirty="0">
                <a:solidFill>
                  <a:srgbClr val="404040"/>
                </a:solidFill>
                <a:latin typeface="微软雅黑" panose="020B0503020204020204" pitchFamily="34" charset="-122"/>
                <a:ea typeface="微软雅黑" panose="020B0503020204020204" pitchFamily="34" charset="-122"/>
              </a:rPr>
              <a:t>中外智能家居对比</a:t>
            </a:r>
            <a:endParaRPr lang="zh-CN" altLang="zh-CN" sz="2800" b="1" dirty="0">
              <a:solidFill>
                <a:srgbClr val="404040"/>
              </a:solidFill>
              <a:latin typeface="微软雅黑" panose="020B0503020204020204" pitchFamily="34" charset="-122"/>
              <a:ea typeface="微软雅黑" panose="020B0503020204020204" pitchFamily="34" charset="-122"/>
            </a:endParaRPr>
          </a:p>
          <a:p>
            <a:pPr lvl="0"/>
            <a:endParaRPr lang="en-US" altLang="zh-CN" sz="28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nvSpPr>
        <p:spPr>
          <a:xfrm>
            <a:off x="7297914" y="3379419"/>
            <a:ext cx="4661003" cy="549446"/>
          </a:xfrm>
          <a:prstGeom prst="rect">
            <a:avLst/>
          </a:prstGeom>
        </p:spPr>
        <p:txBody>
          <a:bodyPr wrap="square">
            <a:spAutoFit/>
          </a:bodyPr>
          <a:lstStyle/>
          <a:p>
            <a:pPr lvl="0">
              <a:lnSpc>
                <a:spcPct val="115000"/>
              </a:lnSpc>
              <a:spcAft>
                <a:spcPts val="800"/>
              </a:spcAft>
            </a:pPr>
            <a:r>
              <a:rPr lang="en-US" altLang="zh-CN" sz="2800" b="1" dirty="0">
                <a:solidFill>
                  <a:srgbClr val="404040"/>
                </a:solidFill>
                <a:latin typeface="微软雅黑" panose="020B0503020204020204" pitchFamily="34" charset="-122"/>
                <a:ea typeface="微软雅黑" panose="020B0503020204020204" pitchFamily="34" charset="-122"/>
              </a:rPr>
              <a:t>HCI</a:t>
            </a:r>
            <a:r>
              <a:rPr lang="zh-CN" altLang="zh-CN" sz="2800" b="1" dirty="0">
                <a:solidFill>
                  <a:srgbClr val="404040"/>
                </a:solidFill>
                <a:latin typeface="微软雅黑" panose="020B0503020204020204" pitchFamily="34" charset="-122"/>
                <a:ea typeface="微软雅黑" panose="020B0503020204020204" pitchFamily="34" charset="-122"/>
              </a:rPr>
              <a:t>在智能家居领域的应用</a:t>
            </a:r>
            <a:endParaRPr lang="zh-CN" altLang="zh-CN" sz="2800" b="1" dirty="0">
              <a:solidFill>
                <a:srgbClr val="404040"/>
              </a:solidFill>
              <a:latin typeface="微软雅黑" panose="020B0503020204020204" pitchFamily="34" charset="-122"/>
              <a:ea typeface="微软雅黑" panose="020B0503020204020204" pitchFamily="34" charset="-122"/>
            </a:endParaRPr>
          </a:p>
        </p:txBody>
      </p:sp>
      <p:sp>
        <p:nvSpPr>
          <p:cNvPr id="14" name="矩形 13"/>
          <p:cNvSpPr/>
          <p:nvPr/>
        </p:nvSpPr>
        <p:spPr>
          <a:xfrm>
            <a:off x="7311562" y="4381255"/>
            <a:ext cx="4163261" cy="549446"/>
          </a:xfrm>
          <a:prstGeom prst="rect">
            <a:avLst/>
          </a:prstGeom>
        </p:spPr>
        <p:txBody>
          <a:bodyPr wrap="square">
            <a:spAutoFit/>
          </a:bodyPr>
          <a:lstStyle/>
          <a:p>
            <a:pPr lvl="0">
              <a:lnSpc>
                <a:spcPct val="115000"/>
              </a:lnSpc>
              <a:spcAft>
                <a:spcPts val="800"/>
              </a:spcAft>
            </a:pPr>
            <a:r>
              <a:rPr lang="zh-CN" altLang="zh-CN" sz="2800" b="1" dirty="0">
                <a:solidFill>
                  <a:srgbClr val="404040"/>
                </a:solidFill>
                <a:latin typeface="微软雅黑" panose="020B0503020204020204" pitchFamily="34" charset="-122"/>
                <a:ea typeface="微软雅黑" panose="020B0503020204020204" pitchFamily="34" charset="-122"/>
              </a:rPr>
              <a:t>智能家居用户体验设计</a:t>
            </a:r>
            <a:endParaRPr lang="zh-CN" altLang="zh-CN" sz="2800" b="1" dirty="0">
              <a:solidFill>
                <a:srgbClr val="40404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10920" y="4123690"/>
            <a:ext cx="2702560" cy="1322070"/>
          </a:xfrm>
          <a:prstGeom prst="rect">
            <a:avLst/>
          </a:prstGeom>
          <a:noFill/>
        </p:spPr>
        <p:txBody>
          <a:bodyPr wrap="square" rtlCol="0">
            <a:spAutoFit/>
          </a:bodyPr>
          <a:lstStyle/>
          <a:p>
            <a:pPr algn="dist"/>
            <a:r>
              <a:rPr lang="zh-CN" altLang="en-US" sz="8000" b="1">
                <a:solidFill>
                  <a:schemeClr val="bg1"/>
                </a:solidFill>
                <a:latin typeface="Impact" panose="020B0806030902050204" pitchFamily="34" charset="0"/>
                <a:ea typeface="方正兰亭粗黑简体" panose="02000000000000000000" pitchFamily="2" charset="-122"/>
              </a:rPr>
              <a:t>目 录</a:t>
            </a:r>
            <a:endParaRPr lang="zh-CN" altLang="en-US" sz="8000" b="1" dirty="0">
              <a:solidFill>
                <a:schemeClr val="bg1"/>
              </a:solidFill>
              <a:latin typeface="Impact" panose="020B0806030902050204" pitchFamily="34" charset="0"/>
              <a:ea typeface="方正兰亭粗黑简体" panose="02000000000000000000" pitchFamily="2" charset="-122"/>
            </a:endParaRPr>
          </a:p>
        </p:txBody>
      </p:sp>
      <p:pic>
        <p:nvPicPr>
          <p:cNvPr id="3" name="图片 2"/>
          <p:cNvPicPr>
            <a:picLocks noChangeAspect="1"/>
          </p:cNvPicPr>
          <p:nvPr/>
        </p:nvPicPr>
        <p:blipFill>
          <a:blip r:embed="rId6"/>
          <a:stretch>
            <a:fillRect/>
          </a:stretch>
        </p:blipFill>
        <p:spPr>
          <a:xfrm>
            <a:off x="6239400" y="1266311"/>
            <a:ext cx="3804234" cy="9632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131300" y="3858882"/>
            <a:ext cx="3947540" cy="646331"/>
          </a:xfrm>
          <a:prstGeom prst="rect">
            <a:avLst/>
          </a:prstGeom>
          <a:noFill/>
        </p:spPr>
        <p:txBody>
          <a:bodyPr wrap="square" rtlCol="0">
            <a:spAutoFit/>
          </a:bodyPr>
          <a:lstStyle/>
          <a:p>
            <a:pPr algn="ctr"/>
            <a:r>
              <a:rPr lang="zh-CN" altLang="en-US" sz="3600" b="1" dirty="0">
                <a:solidFill>
                  <a:srgbClr val="404040"/>
                </a:solidFill>
                <a:latin typeface="微软雅黑" panose="020B0503020204020204" pitchFamily="34" charset="-122"/>
                <a:ea typeface="微软雅黑" panose="020B0503020204020204" pitchFamily="34" charset="-122"/>
              </a:rPr>
              <a:t>智能家居的发展</a:t>
            </a:r>
            <a:endParaRPr lang="zh-CN" altLang="en-US" sz="3600" b="1" dirty="0">
              <a:solidFill>
                <a:srgbClr val="404040"/>
              </a:solidFill>
              <a:latin typeface="微软雅黑" panose="020B0503020204020204" pitchFamily="34" charset="-122"/>
              <a:ea typeface="微软雅黑" panose="020B0503020204020204" pitchFamily="34" charset="-122"/>
            </a:endParaRPr>
          </a:p>
        </p:txBody>
      </p:sp>
      <p:sp>
        <p:nvSpPr>
          <p:cNvPr id="18" name="矩形 17"/>
          <p:cNvSpPr/>
          <p:nvPr/>
        </p:nvSpPr>
        <p:spPr>
          <a:xfrm>
            <a:off x="5665536" y="4651687"/>
            <a:ext cx="885087" cy="65009"/>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008060" y="1368193"/>
            <a:ext cx="2175880" cy="2154838"/>
            <a:chOff x="1346875" y="1761092"/>
            <a:chExt cx="3532942" cy="3498777"/>
          </a:xfrm>
        </p:grpSpPr>
        <p:sp>
          <p:nvSpPr>
            <p:cNvPr id="15" name="任意多边形 14"/>
            <p:cNvSpPr/>
            <p:nvPr/>
          </p:nvSpPr>
          <p:spPr>
            <a:xfrm>
              <a:off x="3124113" y="2114360"/>
              <a:ext cx="1376720" cy="2723722"/>
            </a:xfrm>
            <a:custGeom>
              <a:avLst/>
              <a:gdLst>
                <a:gd name="connsiteX0" fmla="*/ 0 w 1455207"/>
                <a:gd name="connsiteY0" fmla="*/ 0 h 2879002"/>
                <a:gd name="connsiteX1" fmla="*/ 1455207 w 1455207"/>
                <a:gd name="connsiteY1" fmla="*/ 0 h 2879002"/>
                <a:gd name="connsiteX2" fmla="*/ 1455207 w 1455207"/>
                <a:gd name="connsiteY2" fmla="*/ 2879002 h 2879002"/>
                <a:gd name="connsiteX3" fmla="*/ 390745 w 1455207"/>
                <a:gd name="connsiteY3" fmla="*/ 2879002 h 2879002"/>
                <a:gd name="connsiteX4" fmla="*/ 378917 w 1455207"/>
                <a:gd name="connsiteY4" fmla="*/ 2791855 h 2879002"/>
                <a:gd name="connsiteX5" fmla="*/ 1368060 w 1455207"/>
                <a:gd name="connsiteY5" fmla="*/ 2791855 h 2879002"/>
                <a:gd name="connsiteX6" fmla="*/ 1368060 w 1455207"/>
                <a:gd name="connsiteY6" fmla="*/ 87147 h 2879002"/>
                <a:gd name="connsiteX7" fmla="*/ 11828 w 1455207"/>
                <a:gd name="connsiteY7" fmla="*/ 87147 h 2879002"/>
                <a:gd name="connsiteX8" fmla="*/ 0 w 1455207"/>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5207" h="2879002">
                  <a:moveTo>
                    <a:pt x="0" y="0"/>
                  </a:moveTo>
                  <a:lnTo>
                    <a:pt x="1455207" y="0"/>
                  </a:lnTo>
                  <a:lnTo>
                    <a:pt x="1455207" y="2879002"/>
                  </a:lnTo>
                  <a:lnTo>
                    <a:pt x="390745" y="2879002"/>
                  </a:lnTo>
                  <a:lnTo>
                    <a:pt x="378917" y="2791855"/>
                  </a:lnTo>
                  <a:lnTo>
                    <a:pt x="1368060" y="2791855"/>
                  </a:lnTo>
                  <a:lnTo>
                    <a:pt x="1368060" y="87147"/>
                  </a:lnTo>
                  <a:lnTo>
                    <a:pt x="11828" y="87147"/>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75" y="1761092"/>
              <a:ext cx="3532942" cy="3498777"/>
            </a:xfrm>
            <a:prstGeom prst="rect">
              <a:avLst/>
            </a:prstGeom>
          </p:spPr>
        </p:pic>
        <p:sp>
          <p:nvSpPr>
            <p:cNvPr id="12" name="任意多边形 11"/>
            <p:cNvSpPr/>
            <p:nvPr/>
          </p:nvSpPr>
          <p:spPr>
            <a:xfrm>
              <a:off x="1777110" y="2114360"/>
              <a:ext cx="1716672" cy="2723722"/>
            </a:xfrm>
            <a:custGeom>
              <a:avLst/>
              <a:gdLst>
                <a:gd name="connsiteX0" fmla="*/ 0 w 1814540"/>
                <a:gd name="connsiteY0" fmla="*/ 0 h 2879002"/>
                <a:gd name="connsiteX1" fmla="*/ 1423795 w 1814540"/>
                <a:gd name="connsiteY1" fmla="*/ 0 h 2879002"/>
                <a:gd name="connsiteX2" fmla="*/ 1435623 w 1814540"/>
                <a:gd name="connsiteY2" fmla="*/ 87147 h 2879002"/>
                <a:gd name="connsiteX3" fmla="*/ 87147 w 1814540"/>
                <a:gd name="connsiteY3" fmla="*/ 87147 h 2879002"/>
                <a:gd name="connsiteX4" fmla="*/ 87147 w 1814540"/>
                <a:gd name="connsiteY4" fmla="*/ 2791855 h 2879002"/>
                <a:gd name="connsiteX5" fmla="*/ 1802712 w 1814540"/>
                <a:gd name="connsiteY5" fmla="*/ 2791855 h 2879002"/>
                <a:gd name="connsiteX6" fmla="*/ 1814540 w 1814540"/>
                <a:gd name="connsiteY6" fmla="*/ 2879002 h 2879002"/>
                <a:gd name="connsiteX7" fmla="*/ 0 w 1814540"/>
                <a:gd name="connsiteY7" fmla="*/ 2879002 h 2879002"/>
                <a:gd name="connsiteX8" fmla="*/ 0 w 1814540"/>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540" h="2879002">
                  <a:moveTo>
                    <a:pt x="0" y="0"/>
                  </a:moveTo>
                  <a:lnTo>
                    <a:pt x="1423795" y="0"/>
                  </a:lnTo>
                  <a:lnTo>
                    <a:pt x="1435623" y="87147"/>
                  </a:lnTo>
                  <a:lnTo>
                    <a:pt x="87147" y="87147"/>
                  </a:lnTo>
                  <a:lnTo>
                    <a:pt x="87147" y="2791855"/>
                  </a:lnTo>
                  <a:lnTo>
                    <a:pt x="1802712" y="2791855"/>
                  </a:lnTo>
                  <a:lnTo>
                    <a:pt x="1814540" y="2879002"/>
                  </a:lnTo>
                  <a:lnTo>
                    <a:pt x="0" y="287900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2585957" y="2278637"/>
              <a:ext cx="818476" cy="2348741"/>
            </a:xfrm>
            <a:prstGeom prst="rect">
              <a:avLst/>
            </a:prstGeom>
            <a:noFill/>
          </p:spPr>
          <p:txBody>
            <a:bodyPr wrap="square" rtlCol="0">
              <a:spAutoFit/>
            </a:bodyPr>
            <a:lstStyle/>
            <a:p>
              <a:r>
                <a:rPr lang="en-US" altLang="zh-CN" sz="8800">
                  <a:solidFill>
                    <a:schemeClr val="bg1"/>
                  </a:solidFill>
                  <a:latin typeface="Impact" panose="020B0806030902050204" pitchFamily="34" charset="0"/>
                  <a:ea typeface="微软雅黑" panose="020B0503020204020204" pitchFamily="34" charset="-122"/>
                </a:rPr>
                <a:t>1</a:t>
              </a:r>
              <a:endParaRPr lang="zh-CN" altLang="en-US" sz="8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84185" y="-7620"/>
            <a:ext cx="3556635" cy="4352925"/>
          </a:xfrm>
          <a:prstGeom prst="rect">
            <a:avLst/>
          </a:prstGeom>
          <a:blipFill rotWithShape="1">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047854" y="2167255"/>
            <a:ext cx="2972446" cy="2799080"/>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36640" y="2503805"/>
            <a:ext cx="3556635" cy="435292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074974" y="2006718"/>
            <a:ext cx="3886977" cy="885605"/>
            <a:chOff x="1015573" y="3218221"/>
            <a:chExt cx="3886977" cy="885605"/>
          </a:xfrm>
        </p:grpSpPr>
        <p:sp>
          <p:nvSpPr>
            <p:cNvPr id="5" name="Овал 14"/>
            <p:cNvSpPr/>
            <p:nvPr/>
          </p:nvSpPr>
          <p:spPr>
            <a:xfrm>
              <a:off x="1015573" y="3258861"/>
              <a:ext cx="675688" cy="675688"/>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lt1"/>
                </a:solidFill>
                <a:sym typeface="+mn-lt"/>
              </a:endParaRPr>
            </a:p>
          </p:txBody>
        </p:sp>
        <p:sp>
          <p:nvSpPr>
            <p:cNvPr id="6" name="Freeform 286"/>
            <p:cNvSpPr>
              <a:spLocks noEditPoints="1"/>
            </p:cNvSpPr>
            <p:nvPr/>
          </p:nvSpPr>
          <p:spPr bwMode="auto">
            <a:xfrm>
              <a:off x="1202647" y="3440751"/>
              <a:ext cx="319074" cy="283958"/>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Rectangle 50"/>
            <p:cNvSpPr/>
            <p:nvPr/>
          </p:nvSpPr>
          <p:spPr>
            <a:xfrm>
              <a:off x="1784881" y="3857605"/>
              <a:ext cx="3117669" cy="246221"/>
            </a:xfrm>
            <a:prstGeom prst="rect">
              <a:avLst/>
            </a:prstGeom>
          </p:spPr>
          <p:txBody>
            <a:bodyPr wrap="square" lIns="0" tIns="0" rIns="0" bIns="0">
              <a:spAutoFit/>
            </a:bodyPr>
            <a:lstStyle/>
            <a:p>
              <a:pPr>
                <a:spcBef>
                  <a:spcPct val="20000"/>
                </a:spcBef>
              </a:pPr>
              <a:r>
                <a:rPr lang="zh-CN" altLang="zh-CN" sz="1600" dirty="0"/>
                <a:t>智能家居的概念首次出现</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Box 51"/>
            <p:cNvSpPr txBox="1"/>
            <p:nvPr/>
          </p:nvSpPr>
          <p:spPr>
            <a:xfrm>
              <a:off x="1756142" y="3218221"/>
              <a:ext cx="2929668" cy="543610"/>
            </a:xfrm>
            <a:prstGeom prst="rect">
              <a:avLst/>
            </a:prstGeom>
            <a:noFill/>
          </p:spPr>
          <p:txBody>
            <a:bodyPr wrap="square" lIns="0" tIns="0" rIns="0" bIns="0" rtlCol="0">
              <a:spAutoFit/>
            </a:bodyPr>
            <a:lstStyle/>
            <a:p>
              <a:pPr>
                <a:lnSpc>
                  <a:spcPct val="120000"/>
                </a:lnSpc>
              </a:pPr>
              <a:r>
                <a:rPr lang="en-US" altLang="zh-CN" sz="3200" dirty="0"/>
                <a:t>20</a:t>
              </a:r>
              <a:r>
                <a:rPr lang="zh-CN" altLang="zh-CN" sz="3200" dirty="0"/>
                <a:t>世纪</a:t>
              </a:r>
              <a:r>
                <a:rPr lang="en-US" altLang="zh-CN" sz="3200" dirty="0"/>
                <a:t>90</a:t>
              </a:r>
              <a:r>
                <a:rPr lang="zh-CN" altLang="zh-CN" sz="3200" dirty="0"/>
                <a:t>年代</a:t>
              </a:r>
              <a:endParaRPr 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2" name="组合 21"/>
          <p:cNvGrpSpPr/>
          <p:nvPr/>
        </p:nvGrpSpPr>
        <p:grpSpPr>
          <a:xfrm>
            <a:off x="1028446" y="3597604"/>
            <a:ext cx="4461605" cy="1339257"/>
            <a:chOff x="1015573" y="4165147"/>
            <a:chExt cx="4461605" cy="1339257"/>
          </a:xfrm>
        </p:grpSpPr>
        <p:sp>
          <p:nvSpPr>
            <p:cNvPr id="7" name="Овал 24"/>
            <p:cNvSpPr/>
            <p:nvPr/>
          </p:nvSpPr>
          <p:spPr>
            <a:xfrm>
              <a:off x="1015573" y="4198137"/>
              <a:ext cx="675688" cy="675688"/>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lt1"/>
                </a:solidFill>
                <a:sym typeface="+mn-lt"/>
              </a:endParaRPr>
            </a:p>
          </p:txBody>
        </p:sp>
        <p:sp>
          <p:nvSpPr>
            <p:cNvPr id="8" name="Freeform 294"/>
            <p:cNvSpPr>
              <a:spLocks noEditPoints="1"/>
            </p:cNvSpPr>
            <p:nvPr/>
          </p:nvSpPr>
          <p:spPr bwMode="auto">
            <a:xfrm>
              <a:off x="1167351" y="4402398"/>
              <a:ext cx="380140" cy="267166"/>
            </a:xfrm>
            <a:custGeom>
              <a:avLst/>
              <a:gdLst>
                <a:gd name="T0" fmla="*/ 12 w 112"/>
                <a:gd name="T1" fmla="*/ 27 h 79"/>
                <a:gd name="T2" fmla="*/ 10 w 112"/>
                <a:gd name="T3" fmla="*/ 17 h 79"/>
                <a:gd name="T4" fmla="*/ 15 w 112"/>
                <a:gd name="T5" fmla="*/ 15 h 79"/>
                <a:gd name="T6" fmla="*/ 16 w 112"/>
                <a:gd name="T7" fmla="*/ 11 h 79"/>
                <a:gd name="T8" fmla="*/ 15 w 112"/>
                <a:gd name="T9" fmla="*/ 0 h 79"/>
                <a:gd name="T10" fmla="*/ 17 w 112"/>
                <a:gd name="T11" fmla="*/ 0 h 79"/>
                <a:gd name="T12" fmla="*/ 19 w 112"/>
                <a:gd name="T13" fmla="*/ 0 h 79"/>
                <a:gd name="T14" fmla="*/ 18 w 112"/>
                <a:gd name="T15" fmla="*/ 15 h 79"/>
                <a:gd name="T16" fmla="*/ 19 w 112"/>
                <a:gd name="T17" fmla="*/ 9 h 79"/>
                <a:gd name="T18" fmla="*/ 20 w 112"/>
                <a:gd name="T19" fmla="*/ 15 h 79"/>
                <a:gd name="T20" fmla="*/ 24 w 112"/>
                <a:gd name="T21" fmla="*/ 17 h 79"/>
                <a:gd name="T22" fmla="*/ 22 w 112"/>
                <a:gd name="T23" fmla="*/ 27 h 79"/>
                <a:gd name="T24" fmla="*/ 65 w 112"/>
                <a:gd name="T25" fmla="*/ 25 h 79"/>
                <a:gd name="T26" fmla="*/ 72 w 112"/>
                <a:gd name="T27" fmla="*/ 22 h 79"/>
                <a:gd name="T28" fmla="*/ 57 w 112"/>
                <a:gd name="T29" fmla="*/ 22 h 79"/>
                <a:gd name="T30" fmla="*/ 57 w 112"/>
                <a:gd name="T31" fmla="*/ 2 h 79"/>
                <a:gd name="T32" fmla="*/ 58 w 112"/>
                <a:gd name="T33" fmla="*/ 1 h 79"/>
                <a:gd name="T34" fmla="*/ 93 w 112"/>
                <a:gd name="T35" fmla="*/ 1 h 79"/>
                <a:gd name="T36" fmla="*/ 93 w 112"/>
                <a:gd name="T37" fmla="*/ 21 h 79"/>
                <a:gd name="T38" fmla="*/ 92 w 112"/>
                <a:gd name="T39" fmla="*/ 22 h 79"/>
                <a:gd name="T40" fmla="*/ 78 w 112"/>
                <a:gd name="T41" fmla="*/ 23 h 79"/>
                <a:gd name="T42" fmla="*/ 85 w 112"/>
                <a:gd name="T43" fmla="*/ 27 h 79"/>
                <a:gd name="T44" fmla="*/ 112 w 112"/>
                <a:gd name="T45" fmla="*/ 33 h 79"/>
                <a:gd name="T46" fmla="*/ 107 w 112"/>
                <a:gd name="T47" fmla="*/ 79 h 79"/>
                <a:gd name="T48" fmla="*/ 100 w 112"/>
                <a:gd name="T49" fmla="*/ 33 h 79"/>
                <a:gd name="T50" fmla="*/ 12 w 112"/>
                <a:gd name="T51" fmla="*/ 79 h 79"/>
                <a:gd name="T52" fmla="*/ 6 w 112"/>
                <a:gd name="T53" fmla="*/ 33 h 79"/>
                <a:gd name="T54" fmla="*/ 0 w 112"/>
                <a:gd name="T55" fmla="*/ 27 h 79"/>
                <a:gd name="T56" fmla="*/ 14 w 112"/>
                <a:gd name="T57" fmla="*/ 25 h 79"/>
                <a:gd name="T58" fmla="*/ 15 w 112"/>
                <a:gd name="T59" fmla="*/ 17 h 79"/>
                <a:gd name="T60" fmla="*/ 89 w 112"/>
                <a:gd name="T61" fmla="*/ 5 h 79"/>
                <a:gd name="T62" fmla="*/ 61 w 112"/>
                <a:gd name="T63" fmla="*/ 18 h 79"/>
                <a:gd name="T64" fmla="*/ 89 w 112"/>
                <a:gd name="T65" fmla="*/ 5 h 79"/>
                <a:gd name="T66" fmla="*/ 71 w 112"/>
                <a:gd name="T67" fmla="*/ 77 h 79"/>
                <a:gd name="T68" fmla="*/ 97 w 112"/>
                <a:gd name="T69" fmla="*/ 36 h 79"/>
                <a:gd name="T70" fmla="*/ 16 w 112"/>
                <a:gd name="T71" fmla="*/ 56 h 79"/>
                <a:gd name="T72" fmla="*/ 42 w 112"/>
                <a:gd name="T73" fmla="*/ 71 h 79"/>
                <a:gd name="T74" fmla="*/ 16 w 112"/>
                <a:gd name="T75" fmla="*/ 56 h 79"/>
                <a:gd name="T76" fmla="*/ 16 w 112"/>
                <a:gd name="T77" fmla="*/ 52 h 79"/>
                <a:gd name="T78" fmla="*/ 42 w 112"/>
                <a:gd name="T79"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79">
                  <a:moveTo>
                    <a:pt x="0" y="27"/>
                  </a:moveTo>
                  <a:cubicBezTo>
                    <a:pt x="12" y="27"/>
                    <a:pt x="12" y="27"/>
                    <a:pt x="12" y="27"/>
                  </a:cubicBezTo>
                  <a:cubicBezTo>
                    <a:pt x="11" y="17"/>
                    <a:pt x="11" y="17"/>
                    <a:pt x="11" y="17"/>
                  </a:cubicBezTo>
                  <a:cubicBezTo>
                    <a:pt x="10" y="17"/>
                    <a:pt x="10" y="17"/>
                    <a:pt x="10" y="17"/>
                  </a:cubicBezTo>
                  <a:cubicBezTo>
                    <a:pt x="10" y="15"/>
                    <a:pt x="10" y="15"/>
                    <a:pt x="10" y="15"/>
                  </a:cubicBezTo>
                  <a:cubicBezTo>
                    <a:pt x="15" y="15"/>
                    <a:pt x="15" y="15"/>
                    <a:pt x="15" y="15"/>
                  </a:cubicBezTo>
                  <a:cubicBezTo>
                    <a:pt x="11" y="14"/>
                    <a:pt x="8" y="12"/>
                    <a:pt x="9" y="8"/>
                  </a:cubicBezTo>
                  <a:cubicBezTo>
                    <a:pt x="12" y="7"/>
                    <a:pt x="15" y="9"/>
                    <a:pt x="16" y="11"/>
                  </a:cubicBezTo>
                  <a:cubicBezTo>
                    <a:pt x="16" y="8"/>
                    <a:pt x="16" y="8"/>
                    <a:pt x="16" y="8"/>
                  </a:cubicBezTo>
                  <a:cubicBezTo>
                    <a:pt x="12" y="7"/>
                    <a:pt x="11" y="2"/>
                    <a:pt x="15" y="0"/>
                  </a:cubicBezTo>
                  <a:cubicBezTo>
                    <a:pt x="15" y="2"/>
                    <a:pt x="15" y="2"/>
                    <a:pt x="15" y="2"/>
                  </a:cubicBezTo>
                  <a:cubicBezTo>
                    <a:pt x="17" y="0"/>
                    <a:pt x="17" y="0"/>
                    <a:pt x="17" y="0"/>
                  </a:cubicBezTo>
                  <a:cubicBezTo>
                    <a:pt x="18" y="2"/>
                    <a:pt x="18" y="2"/>
                    <a:pt x="18" y="2"/>
                  </a:cubicBezTo>
                  <a:cubicBezTo>
                    <a:pt x="19" y="0"/>
                    <a:pt x="19" y="0"/>
                    <a:pt x="19" y="0"/>
                  </a:cubicBezTo>
                  <a:cubicBezTo>
                    <a:pt x="22" y="2"/>
                    <a:pt x="21" y="7"/>
                    <a:pt x="18" y="8"/>
                  </a:cubicBezTo>
                  <a:cubicBezTo>
                    <a:pt x="18" y="15"/>
                    <a:pt x="18" y="15"/>
                    <a:pt x="18" y="15"/>
                  </a:cubicBezTo>
                  <a:cubicBezTo>
                    <a:pt x="19" y="15"/>
                    <a:pt x="19" y="15"/>
                    <a:pt x="19" y="15"/>
                  </a:cubicBezTo>
                  <a:cubicBezTo>
                    <a:pt x="19" y="9"/>
                    <a:pt x="19" y="9"/>
                    <a:pt x="19" y="9"/>
                  </a:cubicBezTo>
                  <a:cubicBezTo>
                    <a:pt x="20" y="8"/>
                    <a:pt x="22" y="8"/>
                    <a:pt x="24" y="8"/>
                  </a:cubicBezTo>
                  <a:cubicBezTo>
                    <a:pt x="25" y="11"/>
                    <a:pt x="22" y="14"/>
                    <a:pt x="20" y="15"/>
                  </a:cubicBezTo>
                  <a:cubicBezTo>
                    <a:pt x="24" y="15"/>
                    <a:pt x="24" y="15"/>
                    <a:pt x="24" y="15"/>
                  </a:cubicBezTo>
                  <a:cubicBezTo>
                    <a:pt x="24" y="17"/>
                    <a:pt x="24" y="17"/>
                    <a:pt x="24" y="17"/>
                  </a:cubicBezTo>
                  <a:cubicBezTo>
                    <a:pt x="24" y="17"/>
                    <a:pt x="24" y="17"/>
                    <a:pt x="24" y="17"/>
                  </a:cubicBezTo>
                  <a:cubicBezTo>
                    <a:pt x="22" y="27"/>
                    <a:pt x="22" y="27"/>
                    <a:pt x="22" y="27"/>
                  </a:cubicBezTo>
                  <a:cubicBezTo>
                    <a:pt x="65" y="27"/>
                    <a:pt x="65" y="27"/>
                    <a:pt x="65" y="27"/>
                  </a:cubicBezTo>
                  <a:cubicBezTo>
                    <a:pt x="65" y="25"/>
                    <a:pt x="65" y="25"/>
                    <a:pt x="65" y="25"/>
                  </a:cubicBezTo>
                  <a:cubicBezTo>
                    <a:pt x="67" y="24"/>
                    <a:pt x="69" y="23"/>
                    <a:pt x="72" y="23"/>
                  </a:cubicBezTo>
                  <a:cubicBezTo>
                    <a:pt x="72" y="22"/>
                    <a:pt x="72" y="22"/>
                    <a:pt x="72" y="22"/>
                  </a:cubicBezTo>
                  <a:cubicBezTo>
                    <a:pt x="58" y="22"/>
                    <a:pt x="58" y="22"/>
                    <a:pt x="58" y="22"/>
                  </a:cubicBezTo>
                  <a:cubicBezTo>
                    <a:pt x="57" y="22"/>
                    <a:pt x="57" y="22"/>
                    <a:pt x="57" y="22"/>
                  </a:cubicBezTo>
                  <a:cubicBezTo>
                    <a:pt x="57" y="21"/>
                    <a:pt x="57" y="21"/>
                    <a:pt x="57" y="21"/>
                  </a:cubicBezTo>
                  <a:cubicBezTo>
                    <a:pt x="57" y="2"/>
                    <a:pt x="57" y="2"/>
                    <a:pt x="57" y="2"/>
                  </a:cubicBezTo>
                  <a:cubicBezTo>
                    <a:pt x="57" y="1"/>
                    <a:pt x="57" y="1"/>
                    <a:pt x="57" y="1"/>
                  </a:cubicBezTo>
                  <a:cubicBezTo>
                    <a:pt x="58" y="1"/>
                    <a:pt x="58" y="1"/>
                    <a:pt x="58" y="1"/>
                  </a:cubicBezTo>
                  <a:cubicBezTo>
                    <a:pt x="92" y="1"/>
                    <a:pt x="92" y="1"/>
                    <a:pt x="92" y="1"/>
                  </a:cubicBezTo>
                  <a:cubicBezTo>
                    <a:pt x="93" y="1"/>
                    <a:pt x="93" y="1"/>
                    <a:pt x="93" y="1"/>
                  </a:cubicBezTo>
                  <a:cubicBezTo>
                    <a:pt x="93" y="2"/>
                    <a:pt x="93" y="2"/>
                    <a:pt x="93" y="2"/>
                  </a:cubicBezTo>
                  <a:cubicBezTo>
                    <a:pt x="93" y="21"/>
                    <a:pt x="93" y="21"/>
                    <a:pt x="93" y="21"/>
                  </a:cubicBezTo>
                  <a:cubicBezTo>
                    <a:pt x="93" y="22"/>
                    <a:pt x="93" y="22"/>
                    <a:pt x="93" y="22"/>
                  </a:cubicBezTo>
                  <a:cubicBezTo>
                    <a:pt x="92" y="22"/>
                    <a:pt x="92" y="22"/>
                    <a:pt x="92" y="22"/>
                  </a:cubicBezTo>
                  <a:cubicBezTo>
                    <a:pt x="78" y="22"/>
                    <a:pt x="78" y="22"/>
                    <a:pt x="78" y="22"/>
                  </a:cubicBezTo>
                  <a:cubicBezTo>
                    <a:pt x="78" y="23"/>
                    <a:pt x="78" y="23"/>
                    <a:pt x="78" y="23"/>
                  </a:cubicBezTo>
                  <a:cubicBezTo>
                    <a:pt x="80" y="23"/>
                    <a:pt x="83" y="24"/>
                    <a:pt x="85" y="25"/>
                  </a:cubicBezTo>
                  <a:cubicBezTo>
                    <a:pt x="85" y="27"/>
                    <a:pt x="85" y="27"/>
                    <a:pt x="85" y="27"/>
                  </a:cubicBezTo>
                  <a:cubicBezTo>
                    <a:pt x="112" y="27"/>
                    <a:pt x="112" y="27"/>
                    <a:pt x="112" y="27"/>
                  </a:cubicBezTo>
                  <a:cubicBezTo>
                    <a:pt x="112" y="33"/>
                    <a:pt x="112" y="33"/>
                    <a:pt x="112" y="33"/>
                  </a:cubicBezTo>
                  <a:cubicBezTo>
                    <a:pt x="107" y="33"/>
                    <a:pt x="107" y="33"/>
                    <a:pt x="107" y="33"/>
                  </a:cubicBezTo>
                  <a:cubicBezTo>
                    <a:pt x="107" y="79"/>
                    <a:pt x="107" y="79"/>
                    <a:pt x="107" y="79"/>
                  </a:cubicBezTo>
                  <a:cubicBezTo>
                    <a:pt x="100" y="79"/>
                    <a:pt x="100" y="79"/>
                    <a:pt x="100" y="79"/>
                  </a:cubicBezTo>
                  <a:cubicBezTo>
                    <a:pt x="100" y="33"/>
                    <a:pt x="100" y="33"/>
                    <a:pt x="100" y="33"/>
                  </a:cubicBezTo>
                  <a:cubicBezTo>
                    <a:pt x="12" y="33"/>
                    <a:pt x="12" y="33"/>
                    <a:pt x="12" y="33"/>
                  </a:cubicBezTo>
                  <a:cubicBezTo>
                    <a:pt x="12" y="79"/>
                    <a:pt x="12" y="79"/>
                    <a:pt x="12" y="79"/>
                  </a:cubicBezTo>
                  <a:cubicBezTo>
                    <a:pt x="6" y="79"/>
                    <a:pt x="6" y="79"/>
                    <a:pt x="6" y="79"/>
                  </a:cubicBezTo>
                  <a:cubicBezTo>
                    <a:pt x="6" y="33"/>
                    <a:pt x="6" y="33"/>
                    <a:pt x="6" y="33"/>
                  </a:cubicBezTo>
                  <a:cubicBezTo>
                    <a:pt x="0" y="33"/>
                    <a:pt x="0" y="33"/>
                    <a:pt x="0" y="33"/>
                  </a:cubicBezTo>
                  <a:cubicBezTo>
                    <a:pt x="0" y="27"/>
                    <a:pt x="0" y="27"/>
                    <a:pt x="0" y="27"/>
                  </a:cubicBezTo>
                  <a:close/>
                  <a:moveTo>
                    <a:pt x="13" y="17"/>
                  </a:moveTo>
                  <a:cubicBezTo>
                    <a:pt x="14" y="25"/>
                    <a:pt x="14" y="25"/>
                    <a:pt x="14" y="25"/>
                  </a:cubicBezTo>
                  <a:cubicBezTo>
                    <a:pt x="16" y="25"/>
                    <a:pt x="16" y="25"/>
                    <a:pt x="16" y="25"/>
                  </a:cubicBezTo>
                  <a:cubicBezTo>
                    <a:pt x="15" y="17"/>
                    <a:pt x="15" y="17"/>
                    <a:pt x="15" y="17"/>
                  </a:cubicBezTo>
                  <a:cubicBezTo>
                    <a:pt x="13" y="17"/>
                    <a:pt x="13" y="17"/>
                    <a:pt x="13" y="17"/>
                  </a:cubicBezTo>
                  <a:close/>
                  <a:moveTo>
                    <a:pt x="89" y="5"/>
                  </a:moveTo>
                  <a:cubicBezTo>
                    <a:pt x="61" y="5"/>
                    <a:pt x="61" y="5"/>
                    <a:pt x="61" y="5"/>
                  </a:cubicBezTo>
                  <a:cubicBezTo>
                    <a:pt x="61" y="18"/>
                    <a:pt x="61" y="18"/>
                    <a:pt x="61" y="18"/>
                  </a:cubicBezTo>
                  <a:cubicBezTo>
                    <a:pt x="89" y="18"/>
                    <a:pt x="89" y="18"/>
                    <a:pt x="89" y="18"/>
                  </a:cubicBezTo>
                  <a:cubicBezTo>
                    <a:pt x="89" y="5"/>
                    <a:pt x="89" y="5"/>
                    <a:pt x="89" y="5"/>
                  </a:cubicBezTo>
                  <a:close/>
                  <a:moveTo>
                    <a:pt x="71" y="36"/>
                  </a:moveTo>
                  <a:cubicBezTo>
                    <a:pt x="71" y="77"/>
                    <a:pt x="71" y="77"/>
                    <a:pt x="71" y="77"/>
                  </a:cubicBezTo>
                  <a:cubicBezTo>
                    <a:pt x="97" y="77"/>
                    <a:pt x="97" y="77"/>
                    <a:pt x="97" y="77"/>
                  </a:cubicBezTo>
                  <a:cubicBezTo>
                    <a:pt x="97" y="36"/>
                    <a:pt x="97" y="36"/>
                    <a:pt x="97" y="36"/>
                  </a:cubicBezTo>
                  <a:cubicBezTo>
                    <a:pt x="71" y="36"/>
                    <a:pt x="71" y="36"/>
                    <a:pt x="71" y="36"/>
                  </a:cubicBezTo>
                  <a:close/>
                  <a:moveTo>
                    <a:pt x="16" y="56"/>
                  </a:moveTo>
                  <a:cubicBezTo>
                    <a:pt x="16" y="71"/>
                    <a:pt x="16" y="71"/>
                    <a:pt x="16" y="71"/>
                  </a:cubicBezTo>
                  <a:cubicBezTo>
                    <a:pt x="42" y="71"/>
                    <a:pt x="42" y="71"/>
                    <a:pt x="42" y="71"/>
                  </a:cubicBezTo>
                  <a:cubicBezTo>
                    <a:pt x="42" y="56"/>
                    <a:pt x="42" y="56"/>
                    <a:pt x="42" y="56"/>
                  </a:cubicBezTo>
                  <a:cubicBezTo>
                    <a:pt x="16" y="56"/>
                    <a:pt x="16" y="56"/>
                    <a:pt x="16" y="56"/>
                  </a:cubicBezTo>
                  <a:close/>
                  <a:moveTo>
                    <a:pt x="16" y="38"/>
                  </a:moveTo>
                  <a:cubicBezTo>
                    <a:pt x="16" y="52"/>
                    <a:pt x="16" y="52"/>
                    <a:pt x="16" y="52"/>
                  </a:cubicBezTo>
                  <a:cubicBezTo>
                    <a:pt x="42" y="52"/>
                    <a:pt x="42" y="52"/>
                    <a:pt x="42" y="52"/>
                  </a:cubicBezTo>
                  <a:cubicBezTo>
                    <a:pt x="42" y="38"/>
                    <a:pt x="42" y="38"/>
                    <a:pt x="42" y="38"/>
                  </a:cubicBezTo>
                  <a:lnTo>
                    <a:pt x="16" y="3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Rectangle 50"/>
            <p:cNvSpPr/>
            <p:nvPr/>
          </p:nvSpPr>
          <p:spPr>
            <a:xfrm>
              <a:off x="1753084" y="4765740"/>
              <a:ext cx="3724094" cy="738664"/>
            </a:xfrm>
            <a:prstGeom prst="rect">
              <a:avLst/>
            </a:prstGeom>
          </p:spPr>
          <p:txBody>
            <a:bodyPr wrap="square" lIns="0" tIns="0" rIns="0" bIns="0">
              <a:spAutoFit/>
            </a:bodyPr>
            <a:lstStyle/>
            <a:p>
              <a:pPr>
                <a:spcBef>
                  <a:spcPct val="20000"/>
                </a:spcBef>
              </a:pPr>
              <a:r>
                <a:rPr lang="zh-CN" altLang="zh-CN" sz="1600" dirty="0"/>
                <a:t>随着物联网技术、人工智能技术和大数据技术的快速发展，智能家居迎来了新的发展机遇。</a:t>
              </a:r>
              <a:endParaRPr lang="en-US" altLang="zh-CN" sz="1600" dirty="0">
                <a:sym typeface="Arial" panose="020B0604020202020204" pitchFamily="34" charset="0"/>
              </a:endParaRPr>
            </a:p>
          </p:txBody>
        </p:sp>
        <p:sp>
          <p:nvSpPr>
            <p:cNvPr id="13" name="TextBox 51"/>
            <p:cNvSpPr txBox="1"/>
            <p:nvPr/>
          </p:nvSpPr>
          <p:spPr>
            <a:xfrm>
              <a:off x="1756142" y="4165147"/>
              <a:ext cx="2302602" cy="543610"/>
            </a:xfrm>
            <a:prstGeom prst="rect">
              <a:avLst/>
            </a:prstGeom>
            <a:noFill/>
          </p:spPr>
          <p:txBody>
            <a:bodyPr wrap="square" lIns="0" tIns="0" rIns="0" bIns="0" rtlCol="0">
              <a:spAutoFit/>
            </a:bodyPr>
            <a:lstStyle/>
            <a:p>
              <a:pPr>
                <a:lnSpc>
                  <a:spcPct val="120000"/>
                </a:lnSpc>
              </a:pPr>
              <a:r>
                <a:rPr lang="en-US" altLang="zh-CN" sz="3200" dirty="0"/>
                <a:t>2010</a:t>
              </a:r>
              <a:r>
                <a:rPr lang="zh-CN" altLang="zh-CN" sz="3200" dirty="0"/>
                <a:t>年以后</a:t>
              </a:r>
              <a:endParaRPr 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4" name="Овал 24"/>
          <p:cNvSpPr/>
          <p:nvPr/>
        </p:nvSpPr>
        <p:spPr>
          <a:xfrm>
            <a:off x="1033679" y="5168351"/>
            <a:ext cx="675688" cy="675688"/>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lt1"/>
              </a:solidFill>
              <a:sym typeface="+mn-lt"/>
            </a:endParaRPr>
          </a:p>
        </p:txBody>
      </p:sp>
      <p:sp>
        <p:nvSpPr>
          <p:cNvPr id="15" name="Freeform 294"/>
          <p:cNvSpPr>
            <a:spLocks noEditPoints="1"/>
          </p:cNvSpPr>
          <p:nvPr/>
        </p:nvSpPr>
        <p:spPr bwMode="auto">
          <a:xfrm>
            <a:off x="1185457" y="5372612"/>
            <a:ext cx="380140" cy="267166"/>
          </a:xfrm>
          <a:custGeom>
            <a:avLst/>
            <a:gdLst>
              <a:gd name="T0" fmla="*/ 12 w 112"/>
              <a:gd name="T1" fmla="*/ 27 h 79"/>
              <a:gd name="T2" fmla="*/ 10 w 112"/>
              <a:gd name="T3" fmla="*/ 17 h 79"/>
              <a:gd name="T4" fmla="*/ 15 w 112"/>
              <a:gd name="T5" fmla="*/ 15 h 79"/>
              <a:gd name="T6" fmla="*/ 16 w 112"/>
              <a:gd name="T7" fmla="*/ 11 h 79"/>
              <a:gd name="T8" fmla="*/ 15 w 112"/>
              <a:gd name="T9" fmla="*/ 0 h 79"/>
              <a:gd name="T10" fmla="*/ 17 w 112"/>
              <a:gd name="T11" fmla="*/ 0 h 79"/>
              <a:gd name="T12" fmla="*/ 19 w 112"/>
              <a:gd name="T13" fmla="*/ 0 h 79"/>
              <a:gd name="T14" fmla="*/ 18 w 112"/>
              <a:gd name="T15" fmla="*/ 15 h 79"/>
              <a:gd name="T16" fmla="*/ 19 w 112"/>
              <a:gd name="T17" fmla="*/ 9 h 79"/>
              <a:gd name="T18" fmla="*/ 20 w 112"/>
              <a:gd name="T19" fmla="*/ 15 h 79"/>
              <a:gd name="T20" fmla="*/ 24 w 112"/>
              <a:gd name="T21" fmla="*/ 17 h 79"/>
              <a:gd name="T22" fmla="*/ 22 w 112"/>
              <a:gd name="T23" fmla="*/ 27 h 79"/>
              <a:gd name="T24" fmla="*/ 65 w 112"/>
              <a:gd name="T25" fmla="*/ 25 h 79"/>
              <a:gd name="T26" fmla="*/ 72 w 112"/>
              <a:gd name="T27" fmla="*/ 22 h 79"/>
              <a:gd name="T28" fmla="*/ 57 w 112"/>
              <a:gd name="T29" fmla="*/ 22 h 79"/>
              <a:gd name="T30" fmla="*/ 57 w 112"/>
              <a:gd name="T31" fmla="*/ 2 h 79"/>
              <a:gd name="T32" fmla="*/ 58 w 112"/>
              <a:gd name="T33" fmla="*/ 1 h 79"/>
              <a:gd name="T34" fmla="*/ 93 w 112"/>
              <a:gd name="T35" fmla="*/ 1 h 79"/>
              <a:gd name="T36" fmla="*/ 93 w 112"/>
              <a:gd name="T37" fmla="*/ 21 h 79"/>
              <a:gd name="T38" fmla="*/ 92 w 112"/>
              <a:gd name="T39" fmla="*/ 22 h 79"/>
              <a:gd name="T40" fmla="*/ 78 w 112"/>
              <a:gd name="T41" fmla="*/ 23 h 79"/>
              <a:gd name="T42" fmla="*/ 85 w 112"/>
              <a:gd name="T43" fmla="*/ 27 h 79"/>
              <a:gd name="T44" fmla="*/ 112 w 112"/>
              <a:gd name="T45" fmla="*/ 33 h 79"/>
              <a:gd name="T46" fmla="*/ 107 w 112"/>
              <a:gd name="T47" fmla="*/ 79 h 79"/>
              <a:gd name="T48" fmla="*/ 100 w 112"/>
              <a:gd name="T49" fmla="*/ 33 h 79"/>
              <a:gd name="T50" fmla="*/ 12 w 112"/>
              <a:gd name="T51" fmla="*/ 79 h 79"/>
              <a:gd name="T52" fmla="*/ 6 w 112"/>
              <a:gd name="T53" fmla="*/ 33 h 79"/>
              <a:gd name="T54" fmla="*/ 0 w 112"/>
              <a:gd name="T55" fmla="*/ 27 h 79"/>
              <a:gd name="T56" fmla="*/ 14 w 112"/>
              <a:gd name="T57" fmla="*/ 25 h 79"/>
              <a:gd name="T58" fmla="*/ 15 w 112"/>
              <a:gd name="T59" fmla="*/ 17 h 79"/>
              <a:gd name="T60" fmla="*/ 89 w 112"/>
              <a:gd name="T61" fmla="*/ 5 h 79"/>
              <a:gd name="T62" fmla="*/ 61 w 112"/>
              <a:gd name="T63" fmla="*/ 18 h 79"/>
              <a:gd name="T64" fmla="*/ 89 w 112"/>
              <a:gd name="T65" fmla="*/ 5 h 79"/>
              <a:gd name="T66" fmla="*/ 71 w 112"/>
              <a:gd name="T67" fmla="*/ 77 h 79"/>
              <a:gd name="T68" fmla="*/ 97 w 112"/>
              <a:gd name="T69" fmla="*/ 36 h 79"/>
              <a:gd name="T70" fmla="*/ 16 w 112"/>
              <a:gd name="T71" fmla="*/ 56 h 79"/>
              <a:gd name="T72" fmla="*/ 42 w 112"/>
              <a:gd name="T73" fmla="*/ 71 h 79"/>
              <a:gd name="T74" fmla="*/ 16 w 112"/>
              <a:gd name="T75" fmla="*/ 56 h 79"/>
              <a:gd name="T76" fmla="*/ 16 w 112"/>
              <a:gd name="T77" fmla="*/ 52 h 79"/>
              <a:gd name="T78" fmla="*/ 42 w 112"/>
              <a:gd name="T79"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79">
                <a:moveTo>
                  <a:pt x="0" y="27"/>
                </a:moveTo>
                <a:cubicBezTo>
                  <a:pt x="12" y="27"/>
                  <a:pt x="12" y="27"/>
                  <a:pt x="12" y="27"/>
                </a:cubicBezTo>
                <a:cubicBezTo>
                  <a:pt x="11" y="17"/>
                  <a:pt x="11" y="17"/>
                  <a:pt x="11" y="17"/>
                </a:cubicBezTo>
                <a:cubicBezTo>
                  <a:pt x="10" y="17"/>
                  <a:pt x="10" y="17"/>
                  <a:pt x="10" y="17"/>
                </a:cubicBezTo>
                <a:cubicBezTo>
                  <a:pt x="10" y="15"/>
                  <a:pt x="10" y="15"/>
                  <a:pt x="10" y="15"/>
                </a:cubicBezTo>
                <a:cubicBezTo>
                  <a:pt x="15" y="15"/>
                  <a:pt x="15" y="15"/>
                  <a:pt x="15" y="15"/>
                </a:cubicBezTo>
                <a:cubicBezTo>
                  <a:pt x="11" y="14"/>
                  <a:pt x="8" y="12"/>
                  <a:pt x="9" y="8"/>
                </a:cubicBezTo>
                <a:cubicBezTo>
                  <a:pt x="12" y="7"/>
                  <a:pt x="15" y="9"/>
                  <a:pt x="16" y="11"/>
                </a:cubicBezTo>
                <a:cubicBezTo>
                  <a:pt x="16" y="8"/>
                  <a:pt x="16" y="8"/>
                  <a:pt x="16" y="8"/>
                </a:cubicBezTo>
                <a:cubicBezTo>
                  <a:pt x="12" y="7"/>
                  <a:pt x="11" y="2"/>
                  <a:pt x="15" y="0"/>
                </a:cubicBezTo>
                <a:cubicBezTo>
                  <a:pt x="15" y="2"/>
                  <a:pt x="15" y="2"/>
                  <a:pt x="15" y="2"/>
                </a:cubicBezTo>
                <a:cubicBezTo>
                  <a:pt x="17" y="0"/>
                  <a:pt x="17" y="0"/>
                  <a:pt x="17" y="0"/>
                </a:cubicBezTo>
                <a:cubicBezTo>
                  <a:pt x="18" y="2"/>
                  <a:pt x="18" y="2"/>
                  <a:pt x="18" y="2"/>
                </a:cubicBezTo>
                <a:cubicBezTo>
                  <a:pt x="19" y="0"/>
                  <a:pt x="19" y="0"/>
                  <a:pt x="19" y="0"/>
                </a:cubicBezTo>
                <a:cubicBezTo>
                  <a:pt x="22" y="2"/>
                  <a:pt x="21" y="7"/>
                  <a:pt x="18" y="8"/>
                </a:cubicBezTo>
                <a:cubicBezTo>
                  <a:pt x="18" y="15"/>
                  <a:pt x="18" y="15"/>
                  <a:pt x="18" y="15"/>
                </a:cubicBezTo>
                <a:cubicBezTo>
                  <a:pt x="19" y="15"/>
                  <a:pt x="19" y="15"/>
                  <a:pt x="19" y="15"/>
                </a:cubicBezTo>
                <a:cubicBezTo>
                  <a:pt x="19" y="9"/>
                  <a:pt x="19" y="9"/>
                  <a:pt x="19" y="9"/>
                </a:cubicBezTo>
                <a:cubicBezTo>
                  <a:pt x="20" y="8"/>
                  <a:pt x="22" y="8"/>
                  <a:pt x="24" y="8"/>
                </a:cubicBezTo>
                <a:cubicBezTo>
                  <a:pt x="25" y="11"/>
                  <a:pt x="22" y="14"/>
                  <a:pt x="20" y="15"/>
                </a:cubicBezTo>
                <a:cubicBezTo>
                  <a:pt x="24" y="15"/>
                  <a:pt x="24" y="15"/>
                  <a:pt x="24" y="15"/>
                </a:cubicBezTo>
                <a:cubicBezTo>
                  <a:pt x="24" y="17"/>
                  <a:pt x="24" y="17"/>
                  <a:pt x="24" y="17"/>
                </a:cubicBezTo>
                <a:cubicBezTo>
                  <a:pt x="24" y="17"/>
                  <a:pt x="24" y="17"/>
                  <a:pt x="24" y="17"/>
                </a:cubicBezTo>
                <a:cubicBezTo>
                  <a:pt x="22" y="27"/>
                  <a:pt x="22" y="27"/>
                  <a:pt x="22" y="27"/>
                </a:cubicBezTo>
                <a:cubicBezTo>
                  <a:pt x="65" y="27"/>
                  <a:pt x="65" y="27"/>
                  <a:pt x="65" y="27"/>
                </a:cubicBezTo>
                <a:cubicBezTo>
                  <a:pt x="65" y="25"/>
                  <a:pt x="65" y="25"/>
                  <a:pt x="65" y="25"/>
                </a:cubicBezTo>
                <a:cubicBezTo>
                  <a:pt x="67" y="24"/>
                  <a:pt x="69" y="23"/>
                  <a:pt x="72" y="23"/>
                </a:cubicBezTo>
                <a:cubicBezTo>
                  <a:pt x="72" y="22"/>
                  <a:pt x="72" y="22"/>
                  <a:pt x="72" y="22"/>
                </a:cubicBezTo>
                <a:cubicBezTo>
                  <a:pt x="58" y="22"/>
                  <a:pt x="58" y="22"/>
                  <a:pt x="58" y="22"/>
                </a:cubicBezTo>
                <a:cubicBezTo>
                  <a:pt x="57" y="22"/>
                  <a:pt x="57" y="22"/>
                  <a:pt x="57" y="22"/>
                </a:cubicBezTo>
                <a:cubicBezTo>
                  <a:pt x="57" y="21"/>
                  <a:pt x="57" y="21"/>
                  <a:pt x="57" y="21"/>
                </a:cubicBezTo>
                <a:cubicBezTo>
                  <a:pt x="57" y="2"/>
                  <a:pt x="57" y="2"/>
                  <a:pt x="57" y="2"/>
                </a:cubicBezTo>
                <a:cubicBezTo>
                  <a:pt x="57" y="1"/>
                  <a:pt x="57" y="1"/>
                  <a:pt x="57" y="1"/>
                </a:cubicBezTo>
                <a:cubicBezTo>
                  <a:pt x="58" y="1"/>
                  <a:pt x="58" y="1"/>
                  <a:pt x="58" y="1"/>
                </a:cubicBezTo>
                <a:cubicBezTo>
                  <a:pt x="92" y="1"/>
                  <a:pt x="92" y="1"/>
                  <a:pt x="92" y="1"/>
                </a:cubicBezTo>
                <a:cubicBezTo>
                  <a:pt x="93" y="1"/>
                  <a:pt x="93" y="1"/>
                  <a:pt x="93" y="1"/>
                </a:cubicBezTo>
                <a:cubicBezTo>
                  <a:pt x="93" y="2"/>
                  <a:pt x="93" y="2"/>
                  <a:pt x="93" y="2"/>
                </a:cubicBezTo>
                <a:cubicBezTo>
                  <a:pt x="93" y="21"/>
                  <a:pt x="93" y="21"/>
                  <a:pt x="93" y="21"/>
                </a:cubicBezTo>
                <a:cubicBezTo>
                  <a:pt x="93" y="22"/>
                  <a:pt x="93" y="22"/>
                  <a:pt x="93" y="22"/>
                </a:cubicBezTo>
                <a:cubicBezTo>
                  <a:pt x="92" y="22"/>
                  <a:pt x="92" y="22"/>
                  <a:pt x="92" y="22"/>
                </a:cubicBezTo>
                <a:cubicBezTo>
                  <a:pt x="78" y="22"/>
                  <a:pt x="78" y="22"/>
                  <a:pt x="78" y="22"/>
                </a:cubicBezTo>
                <a:cubicBezTo>
                  <a:pt x="78" y="23"/>
                  <a:pt x="78" y="23"/>
                  <a:pt x="78" y="23"/>
                </a:cubicBezTo>
                <a:cubicBezTo>
                  <a:pt x="80" y="23"/>
                  <a:pt x="83" y="24"/>
                  <a:pt x="85" y="25"/>
                </a:cubicBezTo>
                <a:cubicBezTo>
                  <a:pt x="85" y="27"/>
                  <a:pt x="85" y="27"/>
                  <a:pt x="85" y="27"/>
                </a:cubicBezTo>
                <a:cubicBezTo>
                  <a:pt x="112" y="27"/>
                  <a:pt x="112" y="27"/>
                  <a:pt x="112" y="27"/>
                </a:cubicBezTo>
                <a:cubicBezTo>
                  <a:pt x="112" y="33"/>
                  <a:pt x="112" y="33"/>
                  <a:pt x="112" y="33"/>
                </a:cubicBezTo>
                <a:cubicBezTo>
                  <a:pt x="107" y="33"/>
                  <a:pt x="107" y="33"/>
                  <a:pt x="107" y="33"/>
                </a:cubicBezTo>
                <a:cubicBezTo>
                  <a:pt x="107" y="79"/>
                  <a:pt x="107" y="79"/>
                  <a:pt x="107" y="79"/>
                </a:cubicBezTo>
                <a:cubicBezTo>
                  <a:pt x="100" y="79"/>
                  <a:pt x="100" y="79"/>
                  <a:pt x="100" y="79"/>
                </a:cubicBezTo>
                <a:cubicBezTo>
                  <a:pt x="100" y="33"/>
                  <a:pt x="100" y="33"/>
                  <a:pt x="100" y="33"/>
                </a:cubicBezTo>
                <a:cubicBezTo>
                  <a:pt x="12" y="33"/>
                  <a:pt x="12" y="33"/>
                  <a:pt x="12" y="33"/>
                </a:cubicBezTo>
                <a:cubicBezTo>
                  <a:pt x="12" y="79"/>
                  <a:pt x="12" y="79"/>
                  <a:pt x="12" y="79"/>
                </a:cubicBezTo>
                <a:cubicBezTo>
                  <a:pt x="6" y="79"/>
                  <a:pt x="6" y="79"/>
                  <a:pt x="6" y="79"/>
                </a:cubicBezTo>
                <a:cubicBezTo>
                  <a:pt x="6" y="33"/>
                  <a:pt x="6" y="33"/>
                  <a:pt x="6" y="33"/>
                </a:cubicBezTo>
                <a:cubicBezTo>
                  <a:pt x="0" y="33"/>
                  <a:pt x="0" y="33"/>
                  <a:pt x="0" y="33"/>
                </a:cubicBezTo>
                <a:cubicBezTo>
                  <a:pt x="0" y="27"/>
                  <a:pt x="0" y="27"/>
                  <a:pt x="0" y="27"/>
                </a:cubicBezTo>
                <a:close/>
                <a:moveTo>
                  <a:pt x="13" y="17"/>
                </a:moveTo>
                <a:cubicBezTo>
                  <a:pt x="14" y="25"/>
                  <a:pt x="14" y="25"/>
                  <a:pt x="14" y="25"/>
                </a:cubicBezTo>
                <a:cubicBezTo>
                  <a:pt x="16" y="25"/>
                  <a:pt x="16" y="25"/>
                  <a:pt x="16" y="25"/>
                </a:cubicBezTo>
                <a:cubicBezTo>
                  <a:pt x="15" y="17"/>
                  <a:pt x="15" y="17"/>
                  <a:pt x="15" y="17"/>
                </a:cubicBezTo>
                <a:cubicBezTo>
                  <a:pt x="13" y="17"/>
                  <a:pt x="13" y="17"/>
                  <a:pt x="13" y="17"/>
                </a:cubicBezTo>
                <a:close/>
                <a:moveTo>
                  <a:pt x="89" y="5"/>
                </a:moveTo>
                <a:cubicBezTo>
                  <a:pt x="61" y="5"/>
                  <a:pt x="61" y="5"/>
                  <a:pt x="61" y="5"/>
                </a:cubicBezTo>
                <a:cubicBezTo>
                  <a:pt x="61" y="18"/>
                  <a:pt x="61" y="18"/>
                  <a:pt x="61" y="18"/>
                </a:cubicBezTo>
                <a:cubicBezTo>
                  <a:pt x="89" y="18"/>
                  <a:pt x="89" y="18"/>
                  <a:pt x="89" y="18"/>
                </a:cubicBezTo>
                <a:cubicBezTo>
                  <a:pt x="89" y="5"/>
                  <a:pt x="89" y="5"/>
                  <a:pt x="89" y="5"/>
                </a:cubicBezTo>
                <a:close/>
                <a:moveTo>
                  <a:pt x="71" y="36"/>
                </a:moveTo>
                <a:cubicBezTo>
                  <a:pt x="71" y="77"/>
                  <a:pt x="71" y="77"/>
                  <a:pt x="71" y="77"/>
                </a:cubicBezTo>
                <a:cubicBezTo>
                  <a:pt x="97" y="77"/>
                  <a:pt x="97" y="77"/>
                  <a:pt x="97" y="77"/>
                </a:cubicBezTo>
                <a:cubicBezTo>
                  <a:pt x="97" y="36"/>
                  <a:pt x="97" y="36"/>
                  <a:pt x="97" y="36"/>
                </a:cubicBezTo>
                <a:cubicBezTo>
                  <a:pt x="71" y="36"/>
                  <a:pt x="71" y="36"/>
                  <a:pt x="71" y="36"/>
                </a:cubicBezTo>
                <a:close/>
                <a:moveTo>
                  <a:pt x="16" y="56"/>
                </a:moveTo>
                <a:cubicBezTo>
                  <a:pt x="16" y="71"/>
                  <a:pt x="16" y="71"/>
                  <a:pt x="16" y="71"/>
                </a:cubicBezTo>
                <a:cubicBezTo>
                  <a:pt x="42" y="71"/>
                  <a:pt x="42" y="71"/>
                  <a:pt x="42" y="71"/>
                </a:cubicBezTo>
                <a:cubicBezTo>
                  <a:pt x="42" y="56"/>
                  <a:pt x="42" y="56"/>
                  <a:pt x="42" y="56"/>
                </a:cubicBezTo>
                <a:cubicBezTo>
                  <a:pt x="16" y="56"/>
                  <a:pt x="16" y="56"/>
                  <a:pt x="16" y="56"/>
                </a:cubicBezTo>
                <a:close/>
                <a:moveTo>
                  <a:pt x="16" y="38"/>
                </a:moveTo>
                <a:cubicBezTo>
                  <a:pt x="16" y="52"/>
                  <a:pt x="16" y="52"/>
                  <a:pt x="16" y="52"/>
                </a:cubicBezTo>
                <a:cubicBezTo>
                  <a:pt x="42" y="52"/>
                  <a:pt x="42" y="52"/>
                  <a:pt x="42" y="52"/>
                </a:cubicBezTo>
                <a:cubicBezTo>
                  <a:pt x="42" y="38"/>
                  <a:pt x="42" y="38"/>
                  <a:pt x="42" y="38"/>
                </a:cubicBezTo>
                <a:lnTo>
                  <a:pt x="16" y="3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Rectangle 50"/>
          <p:cNvSpPr/>
          <p:nvPr/>
        </p:nvSpPr>
        <p:spPr>
          <a:xfrm>
            <a:off x="1908732" y="5814971"/>
            <a:ext cx="3106437" cy="246221"/>
          </a:xfrm>
          <a:prstGeom prst="rect">
            <a:avLst/>
          </a:prstGeom>
        </p:spPr>
        <p:txBody>
          <a:bodyPr wrap="square" lIns="0" tIns="0" rIns="0" bIns="0">
            <a:spAutoFit/>
          </a:bodyPr>
          <a:lstStyle/>
          <a:p>
            <a:pPr>
              <a:spcBef>
                <a:spcPct val="20000"/>
              </a:spcBef>
            </a:pPr>
            <a:r>
              <a:rPr lang="zh-CN" altLang="zh-CN" sz="1600" dirty="0"/>
              <a:t>形成一个庞大的智能家居生态闭环</a:t>
            </a:r>
            <a:r>
              <a:rPr lang="zh-CN" altLang="en-US" sz="1600" dirty="0"/>
              <a:t>。</a:t>
            </a:r>
            <a:endParaRPr lang="en-US" altLang="zh-CN" sz="1600" dirty="0">
              <a:sym typeface="Arial" panose="020B0604020202020204" pitchFamily="34" charset="0"/>
            </a:endParaRPr>
          </a:p>
        </p:txBody>
      </p:sp>
      <p:sp>
        <p:nvSpPr>
          <p:cNvPr id="17" name="TextBox 51"/>
          <p:cNvSpPr txBox="1"/>
          <p:nvPr/>
        </p:nvSpPr>
        <p:spPr>
          <a:xfrm>
            <a:off x="1851605" y="5142435"/>
            <a:ext cx="3556635" cy="535531"/>
          </a:xfrm>
          <a:prstGeom prst="rect">
            <a:avLst/>
          </a:prstGeom>
          <a:noFill/>
        </p:spPr>
        <p:txBody>
          <a:bodyPr wrap="square" lIns="0" tIns="0" rIns="0" bIns="0" rtlCol="0">
            <a:spAutoFit/>
          </a:bodyPr>
          <a:lstStyle/>
          <a:p>
            <a:pPr>
              <a:lnSpc>
                <a:spcPct val="120000"/>
              </a:lnSpc>
            </a:pPr>
            <a:r>
              <a:rPr lang="zh-CN" altLang="zh-CN" sz="3200" dirty="0"/>
              <a:t>目前国内系统</a:t>
            </a:r>
            <a:endParaRPr 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文本框 17"/>
          <p:cNvSpPr txBox="1"/>
          <p:nvPr/>
        </p:nvSpPr>
        <p:spPr>
          <a:xfrm>
            <a:off x="464719" y="406910"/>
            <a:ext cx="3556634" cy="584775"/>
          </a:xfrm>
          <a:prstGeom prst="rect">
            <a:avLst/>
          </a:prstGeom>
          <a:noFill/>
        </p:spPr>
        <p:txBody>
          <a:bodyPr wrap="square" rtlCol="0">
            <a:spAutoFit/>
          </a:bodyPr>
          <a:lstStyle/>
          <a:p>
            <a:pPr algn="ctr"/>
            <a:r>
              <a:rPr lang="zh-CN" altLang="en-US" sz="3200" b="1" dirty="0">
                <a:solidFill>
                  <a:srgbClr val="404040"/>
                </a:solidFill>
                <a:latin typeface="微软雅黑" panose="020B0503020204020204" pitchFamily="34" charset="-122"/>
                <a:ea typeface="微软雅黑" panose="020B0503020204020204" pitchFamily="34" charset="-122"/>
              </a:rPr>
              <a:t>智能家居的发展</a:t>
            </a:r>
            <a:endParaRPr lang="zh-CN" altLang="en-US" sz="3200" b="1"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2" grpId="0" animBg="1"/>
      <p:bldP spid="3" grpId="0" animBg="1"/>
      <p:bldP spid="4" grpId="0" animBg="1"/>
      <p:bldP spid="4" grpId="1" animBg="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131300" y="3858882"/>
            <a:ext cx="3947540" cy="646331"/>
          </a:xfrm>
          <a:prstGeom prst="rect">
            <a:avLst/>
          </a:prstGeom>
          <a:noFill/>
        </p:spPr>
        <p:txBody>
          <a:bodyPr wrap="square" rtlCol="0">
            <a:spAutoFit/>
          </a:bodyPr>
          <a:lstStyle/>
          <a:p>
            <a:r>
              <a:rPr lang="zh-CN" altLang="zh-CN" sz="3600" b="1" dirty="0">
                <a:solidFill>
                  <a:srgbClr val="404040"/>
                </a:solidFill>
                <a:latin typeface="微软雅黑" panose="020B0503020204020204" pitchFamily="34" charset="-122"/>
                <a:ea typeface="微软雅黑" panose="020B0503020204020204" pitchFamily="34" charset="-122"/>
              </a:rPr>
              <a:t>中外智能家居对比</a:t>
            </a:r>
            <a:endParaRPr lang="zh-CN" altLang="zh-CN" sz="3600" b="1" dirty="0">
              <a:solidFill>
                <a:srgbClr val="404040"/>
              </a:solidFill>
              <a:latin typeface="微软雅黑" panose="020B0503020204020204" pitchFamily="34" charset="-122"/>
              <a:ea typeface="微软雅黑" panose="020B0503020204020204" pitchFamily="34" charset="-122"/>
            </a:endParaRPr>
          </a:p>
        </p:txBody>
      </p:sp>
      <p:sp>
        <p:nvSpPr>
          <p:cNvPr id="18" name="矩形 17"/>
          <p:cNvSpPr/>
          <p:nvPr/>
        </p:nvSpPr>
        <p:spPr>
          <a:xfrm>
            <a:off x="5665536" y="4651687"/>
            <a:ext cx="885087" cy="65009"/>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008060" y="1368193"/>
            <a:ext cx="2175880" cy="2154838"/>
            <a:chOff x="1346875" y="1761092"/>
            <a:chExt cx="3532942" cy="3498777"/>
          </a:xfrm>
        </p:grpSpPr>
        <p:sp>
          <p:nvSpPr>
            <p:cNvPr id="15" name="任意多边形 14"/>
            <p:cNvSpPr/>
            <p:nvPr/>
          </p:nvSpPr>
          <p:spPr>
            <a:xfrm>
              <a:off x="3124113" y="2114360"/>
              <a:ext cx="1376720" cy="2723722"/>
            </a:xfrm>
            <a:custGeom>
              <a:avLst/>
              <a:gdLst>
                <a:gd name="connsiteX0" fmla="*/ 0 w 1455207"/>
                <a:gd name="connsiteY0" fmla="*/ 0 h 2879002"/>
                <a:gd name="connsiteX1" fmla="*/ 1455207 w 1455207"/>
                <a:gd name="connsiteY1" fmla="*/ 0 h 2879002"/>
                <a:gd name="connsiteX2" fmla="*/ 1455207 w 1455207"/>
                <a:gd name="connsiteY2" fmla="*/ 2879002 h 2879002"/>
                <a:gd name="connsiteX3" fmla="*/ 390745 w 1455207"/>
                <a:gd name="connsiteY3" fmla="*/ 2879002 h 2879002"/>
                <a:gd name="connsiteX4" fmla="*/ 378917 w 1455207"/>
                <a:gd name="connsiteY4" fmla="*/ 2791855 h 2879002"/>
                <a:gd name="connsiteX5" fmla="*/ 1368060 w 1455207"/>
                <a:gd name="connsiteY5" fmla="*/ 2791855 h 2879002"/>
                <a:gd name="connsiteX6" fmla="*/ 1368060 w 1455207"/>
                <a:gd name="connsiteY6" fmla="*/ 87147 h 2879002"/>
                <a:gd name="connsiteX7" fmla="*/ 11828 w 1455207"/>
                <a:gd name="connsiteY7" fmla="*/ 87147 h 2879002"/>
                <a:gd name="connsiteX8" fmla="*/ 0 w 1455207"/>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5207" h="2879002">
                  <a:moveTo>
                    <a:pt x="0" y="0"/>
                  </a:moveTo>
                  <a:lnTo>
                    <a:pt x="1455207" y="0"/>
                  </a:lnTo>
                  <a:lnTo>
                    <a:pt x="1455207" y="2879002"/>
                  </a:lnTo>
                  <a:lnTo>
                    <a:pt x="390745" y="2879002"/>
                  </a:lnTo>
                  <a:lnTo>
                    <a:pt x="378917" y="2791855"/>
                  </a:lnTo>
                  <a:lnTo>
                    <a:pt x="1368060" y="2791855"/>
                  </a:lnTo>
                  <a:lnTo>
                    <a:pt x="1368060" y="87147"/>
                  </a:lnTo>
                  <a:lnTo>
                    <a:pt x="11828" y="87147"/>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75" y="1761092"/>
              <a:ext cx="3532942" cy="3498777"/>
            </a:xfrm>
            <a:prstGeom prst="rect">
              <a:avLst/>
            </a:prstGeom>
          </p:spPr>
        </p:pic>
        <p:sp>
          <p:nvSpPr>
            <p:cNvPr id="12" name="任意多边形 11"/>
            <p:cNvSpPr/>
            <p:nvPr/>
          </p:nvSpPr>
          <p:spPr>
            <a:xfrm>
              <a:off x="1777110" y="2114360"/>
              <a:ext cx="1716672" cy="2723722"/>
            </a:xfrm>
            <a:custGeom>
              <a:avLst/>
              <a:gdLst>
                <a:gd name="connsiteX0" fmla="*/ 0 w 1814540"/>
                <a:gd name="connsiteY0" fmla="*/ 0 h 2879002"/>
                <a:gd name="connsiteX1" fmla="*/ 1423795 w 1814540"/>
                <a:gd name="connsiteY1" fmla="*/ 0 h 2879002"/>
                <a:gd name="connsiteX2" fmla="*/ 1435623 w 1814540"/>
                <a:gd name="connsiteY2" fmla="*/ 87147 h 2879002"/>
                <a:gd name="connsiteX3" fmla="*/ 87147 w 1814540"/>
                <a:gd name="connsiteY3" fmla="*/ 87147 h 2879002"/>
                <a:gd name="connsiteX4" fmla="*/ 87147 w 1814540"/>
                <a:gd name="connsiteY4" fmla="*/ 2791855 h 2879002"/>
                <a:gd name="connsiteX5" fmla="*/ 1802712 w 1814540"/>
                <a:gd name="connsiteY5" fmla="*/ 2791855 h 2879002"/>
                <a:gd name="connsiteX6" fmla="*/ 1814540 w 1814540"/>
                <a:gd name="connsiteY6" fmla="*/ 2879002 h 2879002"/>
                <a:gd name="connsiteX7" fmla="*/ 0 w 1814540"/>
                <a:gd name="connsiteY7" fmla="*/ 2879002 h 2879002"/>
                <a:gd name="connsiteX8" fmla="*/ 0 w 1814540"/>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540" h="2879002">
                  <a:moveTo>
                    <a:pt x="0" y="0"/>
                  </a:moveTo>
                  <a:lnTo>
                    <a:pt x="1423795" y="0"/>
                  </a:lnTo>
                  <a:lnTo>
                    <a:pt x="1435623" y="87147"/>
                  </a:lnTo>
                  <a:lnTo>
                    <a:pt x="87147" y="87147"/>
                  </a:lnTo>
                  <a:lnTo>
                    <a:pt x="87147" y="2791855"/>
                  </a:lnTo>
                  <a:lnTo>
                    <a:pt x="1802712" y="2791855"/>
                  </a:lnTo>
                  <a:lnTo>
                    <a:pt x="1814540" y="2879002"/>
                  </a:lnTo>
                  <a:lnTo>
                    <a:pt x="0" y="287900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2585957" y="2278637"/>
              <a:ext cx="818476" cy="2348741"/>
            </a:xfrm>
            <a:prstGeom prst="rect">
              <a:avLst/>
            </a:prstGeom>
            <a:noFill/>
          </p:spPr>
          <p:txBody>
            <a:bodyPr wrap="square" rtlCol="0">
              <a:spAutoFit/>
            </a:bodyPr>
            <a:lstStyle/>
            <a:p>
              <a:r>
                <a:rPr lang="en-US" altLang="zh-CN" sz="8800">
                  <a:solidFill>
                    <a:schemeClr val="bg1"/>
                  </a:solidFill>
                  <a:latin typeface="Impact" panose="020B0806030902050204" pitchFamily="34" charset="0"/>
                  <a:ea typeface="微软雅黑" panose="020B0503020204020204" pitchFamily="34" charset="-122"/>
                </a:rPr>
                <a:t>2</a:t>
              </a:r>
              <a:endParaRPr lang="zh-CN" altLang="en-US" sz="8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10983" y="2061002"/>
            <a:ext cx="3906135" cy="2296668"/>
            <a:chOff x="779675" y="3218221"/>
            <a:chExt cx="3906135" cy="2296668"/>
          </a:xfrm>
        </p:grpSpPr>
        <p:sp>
          <p:nvSpPr>
            <p:cNvPr id="5" name="Овал 14"/>
            <p:cNvSpPr/>
            <p:nvPr/>
          </p:nvSpPr>
          <p:spPr>
            <a:xfrm>
              <a:off x="1015573" y="3258861"/>
              <a:ext cx="675688" cy="675688"/>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lt1"/>
                </a:solidFill>
                <a:sym typeface="+mn-lt"/>
              </a:endParaRPr>
            </a:p>
          </p:txBody>
        </p:sp>
        <p:sp>
          <p:nvSpPr>
            <p:cNvPr id="6" name="Freeform 286"/>
            <p:cNvSpPr>
              <a:spLocks noEditPoints="1"/>
            </p:cNvSpPr>
            <p:nvPr/>
          </p:nvSpPr>
          <p:spPr bwMode="auto">
            <a:xfrm>
              <a:off x="1202647" y="3440751"/>
              <a:ext cx="319074" cy="283958"/>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Rectangle 50"/>
            <p:cNvSpPr/>
            <p:nvPr/>
          </p:nvSpPr>
          <p:spPr>
            <a:xfrm>
              <a:off x="779675" y="5237890"/>
              <a:ext cx="3117669" cy="276999"/>
            </a:xfrm>
            <a:prstGeom prst="rect">
              <a:avLst/>
            </a:prstGeom>
          </p:spPr>
          <p:txBody>
            <a:bodyPr wrap="square" lIns="0" tIns="0" rIns="0" bIns="0">
              <a:spAutoFit/>
            </a:bodyPr>
            <a:lstStyle/>
            <a:p>
              <a:pPr>
                <a:spcBef>
                  <a:spcPct val="20000"/>
                </a:spcBef>
              </a:pPr>
              <a:r>
                <a:rPr lang="zh-CN" altLang="zh-CN" sz="18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使用的技术相似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TextBox 51"/>
            <p:cNvSpPr txBox="1"/>
            <p:nvPr/>
          </p:nvSpPr>
          <p:spPr>
            <a:xfrm>
              <a:off x="1756142" y="3218221"/>
              <a:ext cx="2929668" cy="549253"/>
            </a:xfrm>
            <a:prstGeom prst="rect">
              <a:avLst/>
            </a:prstGeom>
            <a:noFill/>
          </p:spPr>
          <p:txBody>
            <a:bodyPr wrap="square" lIns="0" tIns="0" rIns="0" bIns="0" rtlCol="0">
              <a:spAutoFit/>
            </a:bodyPr>
            <a:lstStyle/>
            <a:p>
              <a:pPr>
                <a:lnSpc>
                  <a:spcPct val="120000"/>
                </a:lnSpc>
              </a:pPr>
              <a:r>
                <a:rPr lang="zh-CN" altLang="en-US" sz="3200" dirty="0"/>
                <a:t>相同点</a:t>
              </a:r>
              <a:endParaRPr 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5" name="Freeform 294"/>
          <p:cNvSpPr>
            <a:spLocks noEditPoints="1"/>
          </p:cNvSpPr>
          <p:nvPr/>
        </p:nvSpPr>
        <p:spPr bwMode="auto">
          <a:xfrm>
            <a:off x="1185457" y="5372612"/>
            <a:ext cx="380140" cy="267166"/>
          </a:xfrm>
          <a:custGeom>
            <a:avLst/>
            <a:gdLst>
              <a:gd name="T0" fmla="*/ 12 w 112"/>
              <a:gd name="T1" fmla="*/ 27 h 79"/>
              <a:gd name="T2" fmla="*/ 10 w 112"/>
              <a:gd name="T3" fmla="*/ 17 h 79"/>
              <a:gd name="T4" fmla="*/ 15 w 112"/>
              <a:gd name="T5" fmla="*/ 15 h 79"/>
              <a:gd name="T6" fmla="*/ 16 w 112"/>
              <a:gd name="T7" fmla="*/ 11 h 79"/>
              <a:gd name="T8" fmla="*/ 15 w 112"/>
              <a:gd name="T9" fmla="*/ 0 h 79"/>
              <a:gd name="T10" fmla="*/ 17 w 112"/>
              <a:gd name="T11" fmla="*/ 0 h 79"/>
              <a:gd name="T12" fmla="*/ 19 w 112"/>
              <a:gd name="T13" fmla="*/ 0 h 79"/>
              <a:gd name="T14" fmla="*/ 18 w 112"/>
              <a:gd name="T15" fmla="*/ 15 h 79"/>
              <a:gd name="T16" fmla="*/ 19 w 112"/>
              <a:gd name="T17" fmla="*/ 9 h 79"/>
              <a:gd name="T18" fmla="*/ 20 w 112"/>
              <a:gd name="T19" fmla="*/ 15 h 79"/>
              <a:gd name="T20" fmla="*/ 24 w 112"/>
              <a:gd name="T21" fmla="*/ 17 h 79"/>
              <a:gd name="T22" fmla="*/ 22 w 112"/>
              <a:gd name="T23" fmla="*/ 27 h 79"/>
              <a:gd name="T24" fmla="*/ 65 w 112"/>
              <a:gd name="T25" fmla="*/ 25 h 79"/>
              <a:gd name="T26" fmla="*/ 72 w 112"/>
              <a:gd name="T27" fmla="*/ 22 h 79"/>
              <a:gd name="T28" fmla="*/ 57 w 112"/>
              <a:gd name="T29" fmla="*/ 22 h 79"/>
              <a:gd name="T30" fmla="*/ 57 w 112"/>
              <a:gd name="T31" fmla="*/ 2 h 79"/>
              <a:gd name="T32" fmla="*/ 58 w 112"/>
              <a:gd name="T33" fmla="*/ 1 h 79"/>
              <a:gd name="T34" fmla="*/ 93 w 112"/>
              <a:gd name="T35" fmla="*/ 1 h 79"/>
              <a:gd name="T36" fmla="*/ 93 w 112"/>
              <a:gd name="T37" fmla="*/ 21 h 79"/>
              <a:gd name="T38" fmla="*/ 92 w 112"/>
              <a:gd name="T39" fmla="*/ 22 h 79"/>
              <a:gd name="T40" fmla="*/ 78 w 112"/>
              <a:gd name="T41" fmla="*/ 23 h 79"/>
              <a:gd name="T42" fmla="*/ 85 w 112"/>
              <a:gd name="T43" fmla="*/ 27 h 79"/>
              <a:gd name="T44" fmla="*/ 112 w 112"/>
              <a:gd name="T45" fmla="*/ 33 h 79"/>
              <a:gd name="T46" fmla="*/ 107 w 112"/>
              <a:gd name="T47" fmla="*/ 79 h 79"/>
              <a:gd name="T48" fmla="*/ 100 w 112"/>
              <a:gd name="T49" fmla="*/ 33 h 79"/>
              <a:gd name="T50" fmla="*/ 12 w 112"/>
              <a:gd name="T51" fmla="*/ 79 h 79"/>
              <a:gd name="T52" fmla="*/ 6 w 112"/>
              <a:gd name="T53" fmla="*/ 33 h 79"/>
              <a:gd name="T54" fmla="*/ 0 w 112"/>
              <a:gd name="T55" fmla="*/ 27 h 79"/>
              <a:gd name="T56" fmla="*/ 14 w 112"/>
              <a:gd name="T57" fmla="*/ 25 h 79"/>
              <a:gd name="T58" fmla="*/ 15 w 112"/>
              <a:gd name="T59" fmla="*/ 17 h 79"/>
              <a:gd name="T60" fmla="*/ 89 w 112"/>
              <a:gd name="T61" fmla="*/ 5 h 79"/>
              <a:gd name="T62" fmla="*/ 61 w 112"/>
              <a:gd name="T63" fmla="*/ 18 h 79"/>
              <a:gd name="T64" fmla="*/ 89 w 112"/>
              <a:gd name="T65" fmla="*/ 5 h 79"/>
              <a:gd name="T66" fmla="*/ 71 w 112"/>
              <a:gd name="T67" fmla="*/ 77 h 79"/>
              <a:gd name="T68" fmla="*/ 97 w 112"/>
              <a:gd name="T69" fmla="*/ 36 h 79"/>
              <a:gd name="T70" fmla="*/ 16 w 112"/>
              <a:gd name="T71" fmla="*/ 56 h 79"/>
              <a:gd name="T72" fmla="*/ 42 w 112"/>
              <a:gd name="T73" fmla="*/ 71 h 79"/>
              <a:gd name="T74" fmla="*/ 16 w 112"/>
              <a:gd name="T75" fmla="*/ 56 h 79"/>
              <a:gd name="T76" fmla="*/ 16 w 112"/>
              <a:gd name="T77" fmla="*/ 52 h 79"/>
              <a:gd name="T78" fmla="*/ 42 w 112"/>
              <a:gd name="T79"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79">
                <a:moveTo>
                  <a:pt x="0" y="27"/>
                </a:moveTo>
                <a:cubicBezTo>
                  <a:pt x="12" y="27"/>
                  <a:pt x="12" y="27"/>
                  <a:pt x="12" y="27"/>
                </a:cubicBezTo>
                <a:cubicBezTo>
                  <a:pt x="11" y="17"/>
                  <a:pt x="11" y="17"/>
                  <a:pt x="11" y="17"/>
                </a:cubicBezTo>
                <a:cubicBezTo>
                  <a:pt x="10" y="17"/>
                  <a:pt x="10" y="17"/>
                  <a:pt x="10" y="17"/>
                </a:cubicBezTo>
                <a:cubicBezTo>
                  <a:pt x="10" y="15"/>
                  <a:pt x="10" y="15"/>
                  <a:pt x="10" y="15"/>
                </a:cubicBezTo>
                <a:cubicBezTo>
                  <a:pt x="15" y="15"/>
                  <a:pt x="15" y="15"/>
                  <a:pt x="15" y="15"/>
                </a:cubicBezTo>
                <a:cubicBezTo>
                  <a:pt x="11" y="14"/>
                  <a:pt x="8" y="12"/>
                  <a:pt x="9" y="8"/>
                </a:cubicBezTo>
                <a:cubicBezTo>
                  <a:pt x="12" y="7"/>
                  <a:pt x="15" y="9"/>
                  <a:pt x="16" y="11"/>
                </a:cubicBezTo>
                <a:cubicBezTo>
                  <a:pt x="16" y="8"/>
                  <a:pt x="16" y="8"/>
                  <a:pt x="16" y="8"/>
                </a:cubicBezTo>
                <a:cubicBezTo>
                  <a:pt x="12" y="7"/>
                  <a:pt x="11" y="2"/>
                  <a:pt x="15" y="0"/>
                </a:cubicBezTo>
                <a:cubicBezTo>
                  <a:pt x="15" y="2"/>
                  <a:pt x="15" y="2"/>
                  <a:pt x="15" y="2"/>
                </a:cubicBezTo>
                <a:cubicBezTo>
                  <a:pt x="17" y="0"/>
                  <a:pt x="17" y="0"/>
                  <a:pt x="17" y="0"/>
                </a:cubicBezTo>
                <a:cubicBezTo>
                  <a:pt x="18" y="2"/>
                  <a:pt x="18" y="2"/>
                  <a:pt x="18" y="2"/>
                </a:cubicBezTo>
                <a:cubicBezTo>
                  <a:pt x="19" y="0"/>
                  <a:pt x="19" y="0"/>
                  <a:pt x="19" y="0"/>
                </a:cubicBezTo>
                <a:cubicBezTo>
                  <a:pt x="22" y="2"/>
                  <a:pt x="21" y="7"/>
                  <a:pt x="18" y="8"/>
                </a:cubicBezTo>
                <a:cubicBezTo>
                  <a:pt x="18" y="15"/>
                  <a:pt x="18" y="15"/>
                  <a:pt x="18" y="15"/>
                </a:cubicBezTo>
                <a:cubicBezTo>
                  <a:pt x="19" y="15"/>
                  <a:pt x="19" y="15"/>
                  <a:pt x="19" y="15"/>
                </a:cubicBezTo>
                <a:cubicBezTo>
                  <a:pt x="19" y="9"/>
                  <a:pt x="19" y="9"/>
                  <a:pt x="19" y="9"/>
                </a:cubicBezTo>
                <a:cubicBezTo>
                  <a:pt x="20" y="8"/>
                  <a:pt x="22" y="8"/>
                  <a:pt x="24" y="8"/>
                </a:cubicBezTo>
                <a:cubicBezTo>
                  <a:pt x="25" y="11"/>
                  <a:pt x="22" y="14"/>
                  <a:pt x="20" y="15"/>
                </a:cubicBezTo>
                <a:cubicBezTo>
                  <a:pt x="24" y="15"/>
                  <a:pt x="24" y="15"/>
                  <a:pt x="24" y="15"/>
                </a:cubicBezTo>
                <a:cubicBezTo>
                  <a:pt x="24" y="17"/>
                  <a:pt x="24" y="17"/>
                  <a:pt x="24" y="17"/>
                </a:cubicBezTo>
                <a:cubicBezTo>
                  <a:pt x="24" y="17"/>
                  <a:pt x="24" y="17"/>
                  <a:pt x="24" y="17"/>
                </a:cubicBezTo>
                <a:cubicBezTo>
                  <a:pt x="22" y="27"/>
                  <a:pt x="22" y="27"/>
                  <a:pt x="22" y="27"/>
                </a:cubicBezTo>
                <a:cubicBezTo>
                  <a:pt x="65" y="27"/>
                  <a:pt x="65" y="27"/>
                  <a:pt x="65" y="27"/>
                </a:cubicBezTo>
                <a:cubicBezTo>
                  <a:pt x="65" y="25"/>
                  <a:pt x="65" y="25"/>
                  <a:pt x="65" y="25"/>
                </a:cubicBezTo>
                <a:cubicBezTo>
                  <a:pt x="67" y="24"/>
                  <a:pt x="69" y="23"/>
                  <a:pt x="72" y="23"/>
                </a:cubicBezTo>
                <a:cubicBezTo>
                  <a:pt x="72" y="22"/>
                  <a:pt x="72" y="22"/>
                  <a:pt x="72" y="22"/>
                </a:cubicBezTo>
                <a:cubicBezTo>
                  <a:pt x="58" y="22"/>
                  <a:pt x="58" y="22"/>
                  <a:pt x="58" y="22"/>
                </a:cubicBezTo>
                <a:cubicBezTo>
                  <a:pt x="57" y="22"/>
                  <a:pt x="57" y="22"/>
                  <a:pt x="57" y="22"/>
                </a:cubicBezTo>
                <a:cubicBezTo>
                  <a:pt x="57" y="21"/>
                  <a:pt x="57" y="21"/>
                  <a:pt x="57" y="21"/>
                </a:cubicBezTo>
                <a:cubicBezTo>
                  <a:pt x="57" y="2"/>
                  <a:pt x="57" y="2"/>
                  <a:pt x="57" y="2"/>
                </a:cubicBezTo>
                <a:cubicBezTo>
                  <a:pt x="57" y="1"/>
                  <a:pt x="57" y="1"/>
                  <a:pt x="57" y="1"/>
                </a:cubicBezTo>
                <a:cubicBezTo>
                  <a:pt x="58" y="1"/>
                  <a:pt x="58" y="1"/>
                  <a:pt x="58" y="1"/>
                </a:cubicBezTo>
                <a:cubicBezTo>
                  <a:pt x="92" y="1"/>
                  <a:pt x="92" y="1"/>
                  <a:pt x="92" y="1"/>
                </a:cubicBezTo>
                <a:cubicBezTo>
                  <a:pt x="93" y="1"/>
                  <a:pt x="93" y="1"/>
                  <a:pt x="93" y="1"/>
                </a:cubicBezTo>
                <a:cubicBezTo>
                  <a:pt x="93" y="2"/>
                  <a:pt x="93" y="2"/>
                  <a:pt x="93" y="2"/>
                </a:cubicBezTo>
                <a:cubicBezTo>
                  <a:pt x="93" y="21"/>
                  <a:pt x="93" y="21"/>
                  <a:pt x="93" y="21"/>
                </a:cubicBezTo>
                <a:cubicBezTo>
                  <a:pt x="93" y="22"/>
                  <a:pt x="93" y="22"/>
                  <a:pt x="93" y="22"/>
                </a:cubicBezTo>
                <a:cubicBezTo>
                  <a:pt x="92" y="22"/>
                  <a:pt x="92" y="22"/>
                  <a:pt x="92" y="22"/>
                </a:cubicBezTo>
                <a:cubicBezTo>
                  <a:pt x="78" y="22"/>
                  <a:pt x="78" y="22"/>
                  <a:pt x="78" y="22"/>
                </a:cubicBezTo>
                <a:cubicBezTo>
                  <a:pt x="78" y="23"/>
                  <a:pt x="78" y="23"/>
                  <a:pt x="78" y="23"/>
                </a:cubicBezTo>
                <a:cubicBezTo>
                  <a:pt x="80" y="23"/>
                  <a:pt x="83" y="24"/>
                  <a:pt x="85" y="25"/>
                </a:cubicBezTo>
                <a:cubicBezTo>
                  <a:pt x="85" y="27"/>
                  <a:pt x="85" y="27"/>
                  <a:pt x="85" y="27"/>
                </a:cubicBezTo>
                <a:cubicBezTo>
                  <a:pt x="112" y="27"/>
                  <a:pt x="112" y="27"/>
                  <a:pt x="112" y="27"/>
                </a:cubicBezTo>
                <a:cubicBezTo>
                  <a:pt x="112" y="33"/>
                  <a:pt x="112" y="33"/>
                  <a:pt x="112" y="33"/>
                </a:cubicBezTo>
                <a:cubicBezTo>
                  <a:pt x="107" y="33"/>
                  <a:pt x="107" y="33"/>
                  <a:pt x="107" y="33"/>
                </a:cubicBezTo>
                <a:cubicBezTo>
                  <a:pt x="107" y="79"/>
                  <a:pt x="107" y="79"/>
                  <a:pt x="107" y="79"/>
                </a:cubicBezTo>
                <a:cubicBezTo>
                  <a:pt x="100" y="79"/>
                  <a:pt x="100" y="79"/>
                  <a:pt x="100" y="79"/>
                </a:cubicBezTo>
                <a:cubicBezTo>
                  <a:pt x="100" y="33"/>
                  <a:pt x="100" y="33"/>
                  <a:pt x="100" y="33"/>
                </a:cubicBezTo>
                <a:cubicBezTo>
                  <a:pt x="12" y="33"/>
                  <a:pt x="12" y="33"/>
                  <a:pt x="12" y="33"/>
                </a:cubicBezTo>
                <a:cubicBezTo>
                  <a:pt x="12" y="79"/>
                  <a:pt x="12" y="79"/>
                  <a:pt x="12" y="79"/>
                </a:cubicBezTo>
                <a:cubicBezTo>
                  <a:pt x="6" y="79"/>
                  <a:pt x="6" y="79"/>
                  <a:pt x="6" y="79"/>
                </a:cubicBezTo>
                <a:cubicBezTo>
                  <a:pt x="6" y="33"/>
                  <a:pt x="6" y="33"/>
                  <a:pt x="6" y="33"/>
                </a:cubicBezTo>
                <a:cubicBezTo>
                  <a:pt x="0" y="33"/>
                  <a:pt x="0" y="33"/>
                  <a:pt x="0" y="33"/>
                </a:cubicBezTo>
                <a:cubicBezTo>
                  <a:pt x="0" y="27"/>
                  <a:pt x="0" y="27"/>
                  <a:pt x="0" y="27"/>
                </a:cubicBezTo>
                <a:close/>
                <a:moveTo>
                  <a:pt x="13" y="17"/>
                </a:moveTo>
                <a:cubicBezTo>
                  <a:pt x="14" y="25"/>
                  <a:pt x="14" y="25"/>
                  <a:pt x="14" y="25"/>
                </a:cubicBezTo>
                <a:cubicBezTo>
                  <a:pt x="16" y="25"/>
                  <a:pt x="16" y="25"/>
                  <a:pt x="16" y="25"/>
                </a:cubicBezTo>
                <a:cubicBezTo>
                  <a:pt x="15" y="17"/>
                  <a:pt x="15" y="17"/>
                  <a:pt x="15" y="17"/>
                </a:cubicBezTo>
                <a:cubicBezTo>
                  <a:pt x="13" y="17"/>
                  <a:pt x="13" y="17"/>
                  <a:pt x="13" y="17"/>
                </a:cubicBezTo>
                <a:close/>
                <a:moveTo>
                  <a:pt x="89" y="5"/>
                </a:moveTo>
                <a:cubicBezTo>
                  <a:pt x="61" y="5"/>
                  <a:pt x="61" y="5"/>
                  <a:pt x="61" y="5"/>
                </a:cubicBezTo>
                <a:cubicBezTo>
                  <a:pt x="61" y="18"/>
                  <a:pt x="61" y="18"/>
                  <a:pt x="61" y="18"/>
                </a:cubicBezTo>
                <a:cubicBezTo>
                  <a:pt x="89" y="18"/>
                  <a:pt x="89" y="18"/>
                  <a:pt x="89" y="18"/>
                </a:cubicBezTo>
                <a:cubicBezTo>
                  <a:pt x="89" y="5"/>
                  <a:pt x="89" y="5"/>
                  <a:pt x="89" y="5"/>
                </a:cubicBezTo>
                <a:close/>
                <a:moveTo>
                  <a:pt x="71" y="36"/>
                </a:moveTo>
                <a:cubicBezTo>
                  <a:pt x="71" y="77"/>
                  <a:pt x="71" y="77"/>
                  <a:pt x="71" y="77"/>
                </a:cubicBezTo>
                <a:cubicBezTo>
                  <a:pt x="97" y="77"/>
                  <a:pt x="97" y="77"/>
                  <a:pt x="97" y="77"/>
                </a:cubicBezTo>
                <a:cubicBezTo>
                  <a:pt x="97" y="36"/>
                  <a:pt x="97" y="36"/>
                  <a:pt x="97" y="36"/>
                </a:cubicBezTo>
                <a:cubicBezTo>
                  <a:pt x="71" y="36"/>
                  <a:pt x="71" y="36"/>
                  <a:pt x="71" y="36"/>
                </a:cubicBezTo>
                <a:close/>
                <a:moveTo>
                  <a:pt x="16" y="56"/>
                </a:moveTo>
                <a:cubicBezTo>
                  <a:pt x="16" y="71"/>
                  <a:pt x="16" y="71"/>
                  <a:pt x="16" y="71"/>
                </a:cubicBezTo>
                <a:cubicBezTo>
                  <a:pt x="42" y="71"/>
                  <a:pt x="42" y="71"/>
                  <a:pt x="42" y="71"/>
                </a:cubicBezTo>
                <a:cubicBezTo>
                  <a:pt x="42" y="56"/>
                  <a:pt x="42" y="56"/>
                  <a:pt x="42" y="56"/>
                </a:cubicBezTo>
                <a:cubicBezTo>
                  <a:pt x="16" y="56"/>
                  <a:pt x="16" y="56"/>
                  <a:pt x="16" y="56"/>
                </a:cubicBezTo>
                <a:close/>
                <a:moveTo>
                  <a:pt x="16" y="38"/>
                </a:moveTo>
                <a:cubicBezTo>
                  <a:pt x="16" y="52"/>
                  <a:pt x="16" y="52"/>
                  <a:pt x="16" y="52"/>
                </a:cubicBezTo>
                <a:cubicBezTo>
                  <a:pt x="42" y="52"/>
                  <a:pt x="42" y="52"/>
                  <a:pt x="42" y="52"/>
                </a:cubicBezTo>
                <a:cubicBezTo>
                  <a:pt x="42" y="38"/>
                  <a:pt x="42" y="38"/>
                  <a:pt x="42" y="38"/>
                </a:cubicBezTo>
                <a:lnTo>
                  <a:pt x="16" y="3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464719" y="406910"/>
            <a:ext cx="3556634" cy="584775"/>
          </a:xfrm>
          <a:prstGeom prst="rect">
            <a:avLst/>
          </a:prstGeom>
          <a:noFill/>
        </p:spPr>
        <p:txBody>
          <a:bodyPr wrap="square" rtlCol="0">
            <a:spAutoFit/>
          </a:bodyPr>
          <a:lstStyle/>
          <a:p>
            <a:r>
              <a:rPr lang="zh-CN" altLang="zh-CN" sz="3200" b="1" dirty="0">
                <a:solidFill>
                  <a:srgbClr val="404040"/>
                </a:solidFill>
                <a:latin typeface="微软雅黑" panose="020B0503020204020204" pitchFamily="34" charset="-122"/>
                <a:ea typeface="微软雅黑" panose="020B0503020204020204" pitchFamily="34" charset="-122"/>
              </a:rPr>
              <a:t>中外智能家居对比</a:t>
            </a:r>
            <a:endParaRPr lang="zh-CN" altLang="zh-CN" sz="3200" b="1"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799295" y="3444384"/>
            <a:ext cx="2954655" cy="923330"/>
          </a:xfrm>
          <a:prstGeom prst="rect">
            <a:avLst/>
          </a:prstGeom>
          <a:noFill/>
        </p:spPr>
        <p:txBody>
          <a:bodyPr wrap="none" lIns="91440" tIns="45720" rIns="91440" bIns="45720">
            <a:spAutoFit/>
          </a:bodyPr>
          <a:lstStyle/>
          <a:p>
            <a:pPr algn="ctr"/>
            <a:r>
              <a:rPr lang="zh-CN" altLang="en-US" sz="5400" b="1" dirty="0">
                <a:ln w="12700">
                  <a:solidFill>
                    <a:schemeClr val="accent5"/>
                  </a:solidFill>
                  <a:prstDash val="solid"/>
                </a:ln>
                <a:pattFill prst="ltDnDiag">
                  <a:fgClr>
                    <a:schemeClr val="accent5">
                      <a:lumMod val="60000"/>
                      <a:lumOff val="40000"/>
                    </a:schemeClr>
                  </a:fgClr>
                  <a:bgClr>
                    <a:schemeClr val="bg1"/>
                  </a:bgClr>
                </a:pattFill>
              </a:rPr>
              <a:t>人工智能</a:t>
            </a:r>
            <a:endParaRPr lang="zh-CN" altLang="en-US" sz="54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23" name="矩形 22"/>
          <p:cNvSpPr/>
          <p:nvPr/>
        </p:nvSpPr>
        <p:spPr>
          <a:xfrm>
            <a:off x="5725817" y="4719201"/>
            <a:ext cx="2262158" cy="923330"/>
          </a:xfrm>
          <a:prstGeom prst="rect">
            <a:avLst/>
          </a:prstGeom>
          <a:noFill/>
        </p:spPr>
        <p:txBody>
          <a:bodyPr wrap="none" lIns="91440" tIns="45720" rIns="91440" bIns="45720">
            <a:spAutoFit/>
          </a:bodyPr>
          <a:lstStyle/>
          <a:p>
            <a:pPr algn="ctr"/>
            <a:r>
              <a:rPr lang="zh-CN" altLang="en-US" sz="5400" b="1" dirty="0">
                <a:ln w="12700">
                  <a:solidFill>
                    <a:schemeClr val="accent5"/>
                  </a:solidFill>
                  <a:prstDash val="solid"/>
                </a:ln>
                <a:pattFill prst="ltDnDiag">
                  <a:fgClr>
                    <a:schemeClr val="accent5">
                      <a:lumMod val="60000"/>
                      <a:lumOff val="40000"/>
                    </a:schemeClr>
                  </a:fgClr>
                  <a:bgClr>
                    <a:schemeClr val="bg1"/>
                  </a:bgClr>
                </a:pattFill>
              </a:rPr>
              <a:t>传感器</a:t>
            </a:r>
            <a:endParaRPr lang="zh-CN" altLang="en-US" sz="54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24" name="矩形 23"/>
          <p:cNvSpPr/>
          <p:nvPr/>
        </p:nvSpPr>
        <p:spPr>
          <a:xfrm>
            <a:off x="4589929" y="2439486"/>
            <a:ext cx="2271777" cy="923330"/>
          </a:xfrm>
          <a:prstGeom prst="rect">
            <a:avLst/>
          </a:prstGeom>
          <a:noFill/>
        </p:spPr>
        <p:txBody>
          <a:bodyPr wrap="none" lIns="91440" tIns="45720" rIns="91440" bIns="45720">
            <a:spAutoFit/>
          </a:bodyPr>
          <a:lstStyle/>
          <a:p>
            <a:pPr algn="ctr"/>
            <a:r>
              <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物联网</a:t>
            </a:r>
            <a:endParaRPr lang="zh-CN" alt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84201" y="2061002"/>
            <a:ext cx="4032917" cy="1375499"/>
            <a:chOff x="652893" y="3218221"/>
            <a:chExt cx="4032917" cy="1375499"/>
          </a:xfrm>
        </p:grpSpPr>
        <p:sp>
          <p:nvSpPr>
            <p:cNvPr id="5" name="Овал 14"/>
            <p:cNvSpPr/>
            <p:nvPr/>
          </p:nvSpPr>
          <p:spPr>
            <a:xfrm>
              <a:off x="1015573" y="3258861"/>
              <a:ext cx="675688" cy="675688"/>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lt1"/>
                </a:solidFill>
                <a:sym typeface="+mn-lt"/>
              </a:endParaRPr>
            </a:p>
          </p:txBody>
        </p:sp>
        <p:sp>
          <p:nvSpPr>
            <p:cNvPr id="6" name="Freeform 286"/>
            <p:cNvSpPr>
              <a:spLocks noEditPoints="1"/>
            </p:cNvSpPr>
            <p:nvPr/>
          </p:nvSpPr>
          <p:spPr bwMode="auto">
            <a:xfrm>
              <a:off x="1202647" y="3440751"/>
              <a:ext cx="319074" cy="283958"/>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Rectangle 50"/>
            <p:cNvSpPr/>
            <p:nvPr/>
          </p:nvSpPr>
          <p:spPr>
            <a:xfrm>
              <a:off x="652893" y="4297805"/>
              <a:ext cx="3117669" cy="295915"/>
            </a:xfrm>
            <a:prstGeom prst="rect">
              <a:avLst/>
            </a:prstGeom>
          </p:spPr>
          <p:txBody>
            <a:bodyPr wrap="square" lIns="0" tIns="0" rIns="0" bIns="0">
              <a:spAutoFit/>
            </a:bodyPr>
            <a:lstStyle/>
            <a:p>
              <a:pPr marL="1143000" lvl="2" indent="-228600">
                <a:lnSpc>
                  <a:spcPct val="115000"/>
                </a:lnSpc>
                <a:spcAft>
                  <a:spcPts val="800"/>
                </a:spcAft>
                <a:buFont typeface="+mj-lt"/>
                <a:buAutoNum type="arabicPeriod"/>
              </a:pPr>
              <a:r>
                <a:rPr lang="zh-CN" altLang="zh-CN" sz="18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目标用户不同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TextBox 51"/>
            <p:cNvSpPr txBox="1"/>
            <p:nvPr/>
          </p:nvSpPr>
          <p:spPr>
            <a:xfrm>
              <a:off x="1756142" y="3218221"/>
              <a:ext cx="2929668" cy="549253"/>
            </a:xfrm>
            <a:prstGeom prst="rect">
              <a:avLst/>
            </a:prstGeom>
            <a:noFill/>
          </p:spPr>
          <p:txBody>
            <a:bodyPr wrap="square" lIns="0" tIns="0" rIns="0" bIns="0" rtlCol="0">
              <a:spAutoFit/>
            </a:bodyPr>
            <a:lstStyle/>
            <a:p>
              <a:pPr>
                <a:lnSpc>
                  <a:spcPct val="120000"/>
                </a:lnSpc>
              </a:pPr>
              <a:r>
                <a:rPr lang="zh-CN" altLang="en-US" sz="3200" dirty="0"/>
                <a:t>不同点</a:t>
              </a:r>
              <a:endParaRPr lang="en-US" sz="32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5" name="Freeform 294"/>
          <p:cNvSpPr>
            <a:spLocks noEditPoints="1"/>
          </p:cNvSpPr>
          <p:nvPr/>
        </p:nvSpPr>
        <p:spPr bwMode="auto">
          <a:xfrm>
            <a:off x="1185457" y="5372612"/>
            <a:ext cx="380140" cy="267166"/>
          </a:xfrm>
          <a:custGeom>
            <a:avLst/>
            <a:gdLst>
              <a:gd name="T0" fmla="*/ 12 w 112"/>
              <a:gd name="T1" fmla="*/ 27 h 79"/>
              <a:gd name="T2" fmla="*/ 10 w 112"/>
              <a:gd name="T3" fmla="*/ 17 h 79"/>
              <a:gd name="T4" fmla="*/ 15 w 112"/>
              <a:gd name="T5" fmla="*/ 15 h 79"/>
              <a:gd name="T6" fmla="*/ 16 w 112"/>
              <a:gd name="T7" fmla="*/ 11 h 79"/>
              <a:gd name="T8" fmla="*/ 15 w 112"/>
              <a:gd name="T9" fmla="*/ 0 h 79"/>
              <a:gd name="T10" fmla="*/ 17 w 112"/>
              <a:gd name="T11" fmla="*/ 0 h 79"/>
              <a:gd name="T12" fmla="*/ 19 w 112"/>
              <a:gd name="T13" fmla="*/ 0 h 79"/>
              <a:gd name="T14" fmla="*/ 18 w 112"/>
              <a:gd name="T15" fmla="*/ 15 h 79"/>
              <a:gd name="T16" fmla="*/ 19 w 112"/>
              <a:gd name="T17" fmla="*/ 9 h 79"/>
              <a:gd name="T18" fmla="*/ 20 w 112"/>
              <a:gd name="T19" fmla="*/ 15 h 79"/>
              <a:gd name="T20" fmla="*/ 24 w 112"/>
              <a:gd name="T21" fmla="*/ 17 h 79"/>
              <a:gd name="T22" fmla="*/ 22 w 112"/>
              <a:gd name="T23" fmla="*/ 27 h 79"/>
              <a:gd name="T24" fmla="*/ 65 w 112"/>
              <a:gd name="T25" fmla="*/ 25 h 79"/>
              <a:gd name="T26" fmla="*/ 72 w 112"/>
              <a:gd name="T27" fmla="*/ 22 h 79"/>
              <a:gd name="T28" fmla="*/ 57 w 112"/>
              <a:gd name="T29" fmla="*/ 22 h 79"/>
              <a:gd name="T30" fmla="*/ 57 w 112"/>
              <a:gd name="T31" fmla="*/ 2 h 79"/>
              <a:gd name="T32" fmla="*/ 58 w 112"/>
              <a:gd name="T33" fmla="*/ 1 h 79"/>
              <a:gd name="T34" fmla="*/ 93 w 112"/>
              <a:gd name="T35" fmla="*/ 1 h 79"/>
              <a:gd name="T36" fmla="*/ 93 w 112"/>
              <a:gd name="T37" fmla="*/ 21 h 79"/>
              <a:gd name="T38" fmla="*/ 92 w 112"/>
              <a:gd name="T39" fmla="*/ 22 h 79"/>
              <a:gd name="T40" fmla="*/ 78 w 112"/>
              <a:gd name="T41" fmla="*/ 23 h 79"/>
              <a:gd name="T42" fmla="*/ 85 w 112"/>
              <a:gd name="T43" fmla="*/ 27 h 79"/>
              <a:gd name="T44" fmla="*/ 112 w 112"/>
              <a:gd name="T45" fmla="*/ 33 h 79"/>
              <a:gd name="T46" fmla="*/ 107 w 112"/>
              <a:gd name="T47" fmla="*/ 79 h 79"/>
              <a:gd name="T48" fmla="*/ 100 w 112"/>
              <a:gd name="T49" fmla="*/ 33 h 79"/>
              <a:gd name="T50" fmla="*/ 12 w 112"/>
              <a:gd name="T51" fmla="*/ 79 h 79"/>
              <a:gd name="T52" fmla="*/ 6 w 112"/>
              <a:gd name="T53" fmla="*/ 33 h 79"/>
              <a:gd name="T54" fmla="*/ 0 w 112"/>
              <a:gd name="T55" fmla="*/ 27 h 79"/>
              <a:gd name="T56" fmla="*/ 14 w 112"/>
              <a:gd name="T57" fmla="*/ 25 h 79"/>
              <a:gd name="T58" fmla="*/ 15 w 112"/>
              <a:gd name="T59" fmla="*/ 17 h 79"/>
              <a:gd name="T60" fmla="*/ 89 w 112"/>
              <a:gd name="T61" fmla="*/ 5 h 79"/>
              <a:gd name="T62" fmla="*/ 61 w 112"/>
              <a:gd name="T63" fmla="*/ 18 h 79"/>
              <a:gd name="T64" fmla="*/ 89 w 112"/>
              <a:gd name="T65" fmla="*/ 5 h 79"/>
              <a:gd name="T66" fmla="*/ 71 w 112"/>
              <a:gd name="T67" fmla="*/ 77 h 79"/>
              <a:gd name="T68" fmla="*/ 97 w 112"/>
              <a:gd name="T69" fmla="*/ 36 h 79"/>
              <a:gd name="T70" fmla="*/ 16 w 112"/>
              <a:gd name="T71" fmla="*/ 56 h 79"/>
              <a:gd name="T72" fmla="*/ 42 w 112"/>
              <a:gd name="T73" fmla="*/ 71 h 79"/>
              <a:gd name="T74" fmla="*/ 16 w 112"/>
              <a:gd name="T75" fmla="*/ 56 h 79"/>
              <a:gd name="T76" fmla="*/ 16 w 112"/>
              <a:gd name="T77" fmla="*/ 52 h 79"/>
              <a:gd name="T78" fmla="*/ 42 w 112"/>
              <a:gd name="T79"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79">
                <a:moveTo>
                  <a:pt x="0" y="27"/>
                </a:moveTo>
                <a:cubicBezTo>
                  <a:pt x="12" y="27"/>
                  <a:pt x="12" y="27"/>
                  <a:pt x="12" y="27"/>
                </a:cubicBezTo>
                <a:cubicBezTo>
                  <a:pt x="11" y="17"/>
                  <a:pt x="11" y="17"/>
                  <a:pt x="11" y="17"/>
                </a:cubicBezTo>
                <a:cubicBezTo>
                  <a:pt x="10" y="17"/>
                  <a:pt x="10" y="17"/>
                  <a:pt x="10" y="17"/>
                </a:cubicBezTo>
                <a:cubicBezTo>
                  <a:pt x="10" y="15"/>
                  <a:pt x="10" y="15"/>
                  <a:pt x="10" y="15"/>
                </a:cubicBezTo>
                <a:cubicBezTo>
                  <a:pt x="15" y="15"/>
                  <a:pt x="15" y="15"/>
                  <a:pt x="15" y="15"/>
                </a:cubicBezTo>
                <a:cubicBezTo>
                  <a:pt x="11" y="14"/>
                  <a:pt x="8" y="12"/>
                  <a:pt x="9" y="8"/>
                </a:cubicBezTo>
                <a:cubicBezTo>
                  <a:pt x="12" y="7"/>
                  <a:pt x="15" y="9"/>
                  <a:pt x="16" y="11"/>
                </a:cubicBezTo>
                <a:cubicBezTo>
                  <a:pt x="16" y="8"/>
                  <a:pt x="16" y="8"/>
                  <a:pt x="16" y="8"/>
                </a:cubicBezTo>
                <a:cubicBezTo>
                  <a:pt x="12" y="7"/>
                  <a:pt x="11" y="2"/>
                  <a:pt x="15" y="0"/>
                </a:cubicBezTo>
                <a:cubicBezTo>
                  <a:pt x="15" y="2"/>
                  <a:pt x="15" y="2"/>
                  <a:pt x="15" y="2"/>
                </a:cubicBezTo>
                <a:cubicBezTo>
                  <a:pt x="17" y="0"/>
                  <a:pt x="17" y="0"/>
                  <a:pt x="17" y="0"/>
                </a:cubicBezTo>
                <a:cubicBezTo>
                  <a:pt x="18" y="2"/>
                  <a:pt x="18" y="2"/>
                  <a:pt x="18" y="2"/>
                </a:cubicBezTo>
                <a:cubicBezTo>
                  <a:pt x="19" y="0"/>
                  <a:pt x="19" y="0"/>
                  <a:pt x="19" y="0"/>
                </a:cubicBezTo>
                <a:cubicBezTo>
                  <a:pt x="22" y="2"/>
                  <a:pt x="21" y="7"/>
                  <a:pt x="18" y="8"/>
                </a:cubicBezTo>
                <a:cubicBezTo>
                  <a:pt x="18" y="15"/>
                  <a:pt x="18" y="15"/>
                  <a:pt x="18" y="15"/>
                </a:cubicBezTo>
                <a:cubicBezTo>
                  <a:pt x="19" y="15"/>
                  <a:pt x="19" y="15"/>
                  <a:pt x="19" y="15"/>
                </a:cubicBezTo>
                <a:cubicBezTo>
                  <a:pt x="19" y="9"/>
                  <a:pt x="19" y="9"/>
                  <a:pt x="19" y="9"/>
                </a:cubicBezTo>
                <a:cubicBezTo>
                  <a:pt x="20" y="8"/>
                  <a:pt x="22" y="8"/>
                  <a:pt x="24" y="8"/>
                </a:cubicBezTo>
                <a:cubicBezTo>
                  <a:pt x="25" y="11"/>
                  <a:pt x="22" y="14"/>
                  <a:pt x="20" y="15"/>
                </a:cubicBezTo>
                <a:cubicBezTo>
                  <a:pt x="24" y="15"/>
                  <a:pt x="24" y="15"/>
                  <a:pt x="24" y="15"/>
                </a:cubicBezTo>
                <a:cubicBezTo>
                  <a:pt x="24" y="17"/>
                  <a:pt x="24" y="17"/>
                  <a:pt x="24" y="17"/>
                </a:cubicBezTo>
                <a:cubicBezTo>
                  <a:pt x="24" y="17"/>
                  <a:pt x="24" y="17"/>
                  <a:pt x="24" y="17"/>
                </a:cubicBezTo>
                <a:cubicBezTo>
                  <a:pt x="22" y="27"/>
                  <a:pt x="22" y="27"/>
                  <a:pt x="22" y="27"/>
                </a:cubicBezTo>
                <a:cubicBezTo>
                  <a:pt x="65" y="27"/>
                  <a:pt x="65" y="27"/>
                  <a:pt x="65" y="27"/>
                </a:cubicBezTo>
                <a:cubicBezTo>
                  <a:pt x="65" y="25"/>
                  <a:pt x="65" y="25"/>
                  <a:pt x="65" y="25"/>
                </a:cubicBezTo>
                <a:cubicBezTo>
                  <a:pt x="67" y="24"/>
                  <a:pt x="69" y="23"/>
                  <a:pt x="72" y="23"/>
                </a:cubicBezTo>
                <a:cubicBezTo>
                  <a:pt x="72" y="22"/>
                  <a:pt x="72" y="22"/>
                  <a:pt x="72" y="22"/>
                </a:cubicBezTo>
                <a:cubicBezTo>
                  <a:pt x="58" y="22"/>
                  <a:pt x="58" y="22"/>
                  <a:pt x="58" y="22"/>
                </a:cubicBezTo>
                <a:cubicBezTo>
                  <a:pt x="57" y="22"/>
                  <a:pt x="57" y="22"/>
                  <a:pt x="57" y="22"/>
                </a:cubicBezTo>
                <a:cubicBezTo>
                  <a:pt x="57" y="21"/>
                  <a:pt x="57" y="21"/>
                  <a:pt x="57" y="21"/>
                </a:cubicBezTo>
                <a:cubicBezTo>
                  <a:pt x="57" y="2"/>
                  <a:pt x="57" y="2"/>
                  <a:pt x="57" y="2"/>
                </a:cubicBezTo>
                <a:cubicBezTo>
                  <a:pt x="57" y="1"/>
                  <a:pt x="57" y="1"/>
                  <a:pt x="57" y="1"/>
                </a:cubicBezTo>
                <a:cubicBezTo>
                  <a:pt x="58" y="1"/>
                  <a:pt x="58" y="1"/>
                  <a:pt x="58" y="1"/>
                </a:cubicBezTo>
                <a:cubicBezTo>
                  <a:pt x="92" y="1"/>
                  <a:pt x="92" y="1"/>
                  <a:pt x="92" y="1"/>
                </a:cubicBezTo>
                <a:cubicBezTo>
                  <a:pt x="93" y="1"/>
                  <a:pt x="93" y="1"/>
                  <a:pt x="93" y="1"/>
                </a:cubicBezTo>
                <a:cubicBezTo>
                  <a:pt x="93" y="2"/>
                  <a:pt x="93" y="2"/>
                  <a:pt x="93" y="2"/>
                </a:cubicBezTo>
                <a:cubicBezTo>
                  <a:pt x="93" y="21"/>
                  <a:pt x="93" y="21"/>
                  <a:pt x="93" y="21"/>
                </a:cubicBezTo>
                <a:cubicBezTo>
                  <a:pt x="93" y="22"/>
                  <a:pt x="93" y="22"/>
                  <a:pt x="93" y="22"/>
                </a:cubicBezTo>
                <a:cubicBezTo>
                  <a:pt x="92" y="22"/>
                  <a:pt x="92" y="22"/>
                  <a:pt x="92" y="22"/>
                </a:cubicBezTo>
                <a:cubicBezTo>
                  <a:pt x="78" y="22"/>
                  <a:pt x="78" y="22"/>
                  <a:pt x="78" y="22"/>
                </a:cubicBezTo>
                <a:cubicBezTo>
                  <a:pt x="78" y="23"/>
                  <a:pt x="78" y="23"/>
                  <a:pt x="78" y="23"/>
                </a:cubicBezTo>
                <a:cubicBezTo>
                  <a:pt x="80" y="23"/>
                  <a:pt x="83" y="24"/>
                  <a:pt x="85" y="25"/>
                </a:cubicBezTo>
                <a:cubicBezTo>
                  <a:pt x="85" y="27"/>
                  <a:pt x="85" y="27"/>
                  <a:pt x="85" y="27"/>
                </a:cubicBezTo>
                <a:cubicBezTo>
                  <a:pt x="112" y="27"/>
                  <a:pt x="112" y="27"/>
                  <a:pt x="112" y="27"/>
                </a:cubicBezTo>
                <a:cubicBezTo>
                  <a:pt x="112" y="33"/>
                  <a:pt x="112" y="33"/>
                  <a:pt x="112" y="33"/>
                </a:cubicBezTo>
                <a:cubicBezTo>
                  <a:pt x="107" y="33"/>
                  <a:pt x="107" y="33"/>
                  <a:pt x="107" y="33"/>
                </a:cubicBezTo>
                <a:cubicBezTo>
                  <a:pt x="107" y="79"/>
                  <a:pt x="107" y="79"/>
                  <a:pt x="107" y="79"/>
                </a:cubicBezTo>
                <a:cubicBezTo>
                  <a:pt x="100" y="79"/>
                  <a:pt x="100" y="79"/>
                  <a:pt x="100" y="79"/>
                </a:cubicBezTo>
                <a:cubicBezTo>
                  <a:pt x="100" y="33"/>
                  <a:pt x="100" y="33"/>
                  <a:pt x="100" y="33"/>
                </a:cubicBezTo>
                <a:cubicBezTo>
                  <a:pt x="12" y="33"/>
                  <a:pt x="12" y="33"/>
                  <a:pt x="12" y="33"/>
                </a:cubicBezTo>
                <a:cubicBezTo>
                  <a:pt x="12" y="79"/>
                  <a:pt x="12" y="79"/>
                  <a:pt x="12" y="79"/>
                </a:cubicBezTo>
                <a:cubicBezTo>
                  <a:pt x="6" y="79"/>
                  <a:pt x="6" y="79"/>
                  <a:pt x="6" y="79"/>
                </a:cubicBezTo>
                <a:cubicBezTo>
                  <a:pt x="6" y="33"/>
                  <a:pt x="6" y="33"/>
                  <a:pt x="6" y="33"/>
                </a:cubicBezTo>
                <a:cubicBezTo>
                  <a:pt x="0" y="33"/>
                  <a:pt x="0" y="33"/>
                  <a:pt x="0" y="33"/>
                </a:cubicBezTo>
                <a:cubicBezTo>
                  <a:pt x="0" y="27"/>
                  <a:pt x="0" y="27"/>
                  <a:pt x="0" y="27"/>
                </a:cubicBezTo>
                <a:close/>
                <a:moveTo>
                  <a:pt x="13" y="17"/>
                </a:moveTo>
                <a:cubicBezTo>
                  <a:pt x="14" y="25"/>
                  <a:pt x="14" y="25"/>
                  <a:pt x="14" y="25"/>
                </a:cubicBezTo>
                <a:cubicBezTo>
                  <a:pt x="16" y="25"/>
                  <a:pt x="16" y="25"/>
                  <a:pt x="16" y="25"/>
                </a:cubicBezTo>
                <a:cubicBezTo>
                  <a:pt x="15" y="17"/>
                  <a:pt x="15" y="17"/>
                  <a:pt x="15" y="17"/>
                </a:cubicBezTo>
                <a:cubicBezTo>
                  <a:pt x="13" y="17"/>
                  <a:pt x="13" y="17"/>
                  <a:pt x="13" y="17"/>
                </a:cubicBezTo>
                <a:close/>
                <a:moveTo>
                  <a:pt x="89" y="5"/>
                </a:moveTo>
                <a:cubicBezTo>
                  <a:pt x="61" y="5"/>
                  <a:pt x="61" y="5"/>
                  <a:pt x="61" y="5"/>
                </a:cubicBezTo>
                <a:cubicBezTo>
                  <a:pt x="61" y="18"/>
                  <a:pt x="61" y="18"/>
                  <a:pt x="61" y="18"/>
                </a:cubicBezTo>
                <a:cubicBezTo>
                  <a:pt x="89" y="18"/>
                  <a:pt x="89" y="18"/>
                  <a:pt x="89" y="18"/>
                </a:cubicBezTo>
                <a:cubicBezTo>
                  <a:pt x="89" y="5"/>
                  <a:pt x="89" y="5"/>
                  <a:pt x="89" y="5"/>
                </a:cubicBezTo>
                <a:close/>
                <a:moveTo>
                  <a:pt x="71" y="36"/>
                </a:moveTo>
                <a:cubicBezTo>
                  <a:pt x="71" y="77"/>
                  <a:pt x="71" y="77"/>
                  <a:pt x="71" y="77"/>
                </a:cubicBezTo>
                <a:cubicBezTo>
                  <a:pt x="97" y="77"/>
                  <a:pt x="97" y="77"/>
                  <a:pt x="97" y="77"/>
                </a:cubicBezTo>
                <a:cubicBezTo>
                  <a:pt x="97" y="36"/>
                  <a:pt x="97" y="36"/>
                  <a:pt x="97" y="36"/>
                </a:cubicBezTo>
                <a:cubicBezTo>
                  <a:pt x="71" y="36"/>
                  <a:pt x="71" y="36"/>
                  <a:pt x="71" y="36"/>
                </a:cubicBezTo>
                <a:close/>
                <a:moveTo>
                  <a:pt x="16" y="56"/>
                </a:moveTo>
                <a:cubicBezTo>
                  <a:pt x="16" y="71"/>
                  <a:pt x="16" y="71"/>
                  <a:pt x="16" y="71"/>
                </a:cubicBezTo>
                <a:cubicBezTo>
                  <a:pt x="42" y="71"/>
                  <a:pt x="42" y="71"/>
                  <a:pt x="42" y="71"/>
                </a:cubicBezTo>
                <a:cubicBezTo>
                  <a:pt x="42" y="56"/>
                  <a:pt x="42" y="56"/>
                  <a:pt x="42" y="56"/>
                </a:cubicBezTo>
                <a:cubicBezTo>
                  <a:pt x="16" y="56"/>
                  <a:pt x="16" y="56"/>
                  <a:pt x="16" y="56"/>
                </a:cubicBezTo>
                <a:close/>
                <a:moveTo>
                  <a:pt x="16" y="38"/>
                </a:moveTo>
                <a:cubicBezTo>
                  <a:pt x="16" y="52"/>
                  <a:pt x="16" y="52"/>
                  <a:pt x="16" y="52"/>
                </a:cubicBezTo>
                <a:cubicBezTo>
                  <a:pt x="42" y="52"/>
                  <a:pt x="42" y="52"/>
                  <a:pt x="42" y="52"/>
                </a:cubicBezTo>
                <a:cubicBezTo>
                  <a:pt x="42" y="38"/>
                  <a:pt x="42" y="38"/>
                  <a:pt x="42" y="38"/>
                </a:cubicBezTo>
                <a:lnTo>
                  <a:pt x="16" y="3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464719" y="406910"/>
            <a:ext cx="3556634" cy="584775"/>
          </a:xfrm>
          <a:prstGeom prst="rect">
            <a:avLst/>
          </a:prstGeom>
          <a:noFill/>
        </p:spPr>
        <p:txBody>
          <a:bodyPr wrap="square" rtlCol="0">
            <a:spAutoFit/>
          </a:bodyPr>
          <a:lstStyle/>
          <a:p>
            <a:r>
              <a:rPr lang="zh-CN" altLang="zh-CN" sz="3200" b="1" dirty="0">
                <a:solidFill>
                  <a:srgbClr val="404040"/>
                </a:solidFill>
                <a:latin typeface="微软雅黑" panose="020B0503020204020204" pitchFamily="34" charset="-122"/>
                <a:ea typeface="微软雅黑" panose="020B0503020204020204" pitchFamily="34" charset="-122"/>
              </a:rPr>
              <a:t>中外智能家居对比</a:t>
            </a:r>
            <a:endParaRPr lang="zh-CN" altLang="zh-CN" sz="3200" b="1" dirty="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5803967" y="296778"/>
            <a:ext cx="4733364" cy="2603509"/>
          </a:xfrm>
          <a:prstGeom prst="rect">
            <a:avLst/>
          </a:prstGeom>
        </p:spPr>
      </p:pic>
      <p:pic>
        <p:nvPicPr>
          <p:cNvPr id="3" name="图片 2"/>
          <p:cNvPicPr>
            <a:picLocks noChangeAspect="1"/>
          </p:cNvPicPr>
          <p:nvPr/>
        </p:nvPicPr>
        <p:blipFill>
          <a:blip r:embed="rId2"/>
          <a:stretch>
            <a:fillRect/>
          </a:stretch>
        </p:blipFill>
        <p:spPr>
          <a:xfrm>
            <a:off x="5726207" y="3288543"/>
            <a:ext cx="4733364" cy="3155576"/>
          </a:xfrm>
          <a:prstGeom prst="rect">
            <a:avLst/>
          </a:prstGeom>
        </p:spPr>
      </p:pic>
      <p:sp>
        <p:nvSpPr>
          <p:cNvPr id="4" name="Rectangle 50"/>
          <p:cNvSpPr/>
          <p:nvPr/>
        </p:nvSpPr>
        <p:spPr>
          <a:xfrm>
            <a:off x="684201" y="4520026"/>
            <a:ext cx="3117669" cy="721736"/>
          </a:xfrm>
          <a:prstGeom prst="rect">
            <a:avLst/>
          </a:prstGeom>
        </p:spPr>
        <p:txBody>
          <a:bodyPr wrap="square" lIns="0" tIns="0" rIns="0" bIns="0">
            <a:spAutoFit/>
          </a:bodyPr>
          <a:lstStyle/>
          <a:p>
            <a:pPr lvl="2">
              <a:lnSpc>
                <a:spcPct val="115000"/>
              </a:lnSpc>
              <a:spcAft>
                <a:spcPts val="800"/>
              </a:spcAft>
            </a:pPr>
            <a:r>
              <a:rPr lang="en-US" altLang="zh-CN" sz="18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关注的要素不同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396193" y="3920097"/>
            <a:ext cx="5568511" cy="684098"/>
          </a:xfrm>
          <a:prstGeom prst="rect">
            <a:avLst/>
          </a:prstGeom>
          <a:noFill/>
        </p:spPr>
        <p:txBody>
          <a:bodyPr wrap="square" rtlCol="0">
            <a:spAutoFit/>
          </a:bodyPr>
          <a:lstStyle/>
          <a:p>
            <a:pPr lvl="0">
              <a:lnSpc>
                <a:spcPct val="115000"/>
              </a:lnSpc>
              <a:spcAft>
                <a:spcPts val="800"/>
              </a:spcAft>
            </a:pPr>
            <a:r>
              <a:rPr lang="en-US" altLang="zh-CN" sz="3600" b="1" kern="100" dirty="0">
                <a:effectLst/>
                <a:latin typeface="黑体" panose="02010609060101010101" charset="-122"/>
                <a:ea typeface="等线" panose="02010600030101010101" pitchFamily="2" charset="-122"/>
                <a:cs typeface="Times New Roman" panose="02020603050405020304" pitchFamily="18" charset="0"/>
              </a:rPr>
              <a:t>HCI</a:t>
            </a:r>
            <a:r>
              <a:rPr lang="zh-CN" altLang="zh-CN" sz="3600" b="1" kern="100" dirty="0">
                <a:effectLst/>
                <a:latin typeface="等线" panose="02010600030101010101" pitchFamily="2" charset="-122"/>
                <a:ea typeface="黑体" panose="02010609060101010101" charset="-122"/>
                <a:cs typeface="Times New Roman" panose="02020603050405020304" pitchFamily="18" charset="0"/>
              </a:rPr>
              <a:t>在智能家居领域的应用</a:t>
            </a:r>
            <a:endParaRPr lang="zh-CN" altLang="zh-CN" sz="3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矩形 17"/>
          <p:cNvSpPr/>
          <p:nvPr/>
        </p:nvSpPr>
        <p:spPr>
          <a:xfrm>
            <a:off x="5665536" y="4651687"/>
            <a:ext cx="885087" cy="65009"/>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008060" y="1368193"/>
            <a:ext cx="2175880" cy="2154838"/>
            <a:chOff x="1346875" y="1761092"/>
            <a:chExt cx="3532942" cy="3498777"/>
          </a:xfrm>
        </p:grpSpPr>
        <p:sp>
          <p:nvSpPr>
            <p:cNvPr id="15" name="任意多边形 14"/>
            <p:cNvSpPr/>
            <p:nvPr/>
          </p:nvSpPr>
          <p:spPr>
            <a:xfrm>
              <a:off x="3124113" y="2114360"/>
              <a:ext cx="1376720" cy="2723722"/>
            </a:xfrm>
            <a:custGeom>
              <a:avLst/>
              <a:gdLst>
                <a:gd name="connsiteX0" fmla="*/ 0 w 1455207"/>
                <a:gd name="connsiteY0" fmla="*/ 0 h 2879002"/>
                <a:gd name="connsiteX1" fmla="*/ 1455207 w 1455207"/>
                <a:gd name="connsiteY1" fmla="*/ 0 h 2879002"/>
                <a:gd name="connsiteX2" fmla="*/ 1455207 w 1455207"/>
                <a:gd name="connsiteY2" fmla="*/ 2879002 h 2879002"/>
                <a:gd name="connsiteX3" fmla="*/ 390745 w 1455207"/>
                <a:gd name="connsiteY3" fmla="*/ 2879002 h 2879002"/>
                <a:gd name="connsiteX4" fmla="*/ 378917 w 1455207"/>
                <a:gd name="connsiteY4" fmla="*/ 2791855 h 2879002"/>
                <a:gd name="connsiteX5" fmla="*/ 1368060 w 1455207"/>
                <a:gd name="connsiteY5" fmla="*/ 2791855 h 2879002"/>
                <a:gd name="connsiteX6" fmla="*/ 1368060 w 1455207"/>
                <a:gd name="connsiteY6" fmla="*/ 87147 h 2879002"/>
                <a:gd name="connsiteX7" fmla="*/ 11828 w 1455207"/>
                <a:gd name="connsiteY7" fmla="*/ 87147 h 2879002"/>
                <a:gd name="connsiteX8" fmla="*/ 0 w 1455207"/>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5207" h="2879002">
                  <a:moveTo>
                    <a:pt x="0" y="0"/>
                  </a:moveTo>
                  <a:lnTo>
                    <a:pt x="1455207" y="0"/>
                  </a:lnTo>
                  <a:lnTo>
                    <a:pt x="1455207" y="2879002"/>
                  </a:lnTo>
                  <a:lnTo>
                    <a:pt x="390745" y="2879002"/>
                  </a:lnTo>
                  <a:lnTo>
                    <a:pt x="378917" y="2791855"/>
                  </a:lnTo>
                  <a:lnTo>
                    <a:pt x="1368060" y="2791855"/>
                  </a:lnTo>
                  <a:lnTo>
                    <a:pt x="1368060" y="87147"/>
                  </a:lnTo>
                  <a:lnTo>
                    <a:pt x="11828" y="87147"/>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6875" y="1761092"/>
              <a:ext cx="3532942" cy="3498777"/>
            </a:xfrm>
            <a:prstGeom prst="rect">
              <a:avLst/>
            </a:prstGeom>
          </p:spPr>
        </p:pic>
        <p:sp>
          <p:nvSpPr>
            <p:cNvPr id="12" name="任意多边形 11"/>
            <p:cNvSpPr/>
            <p:nvPr/>
          </p:nvSpPr>
          <p:spPr>
            <a:xfrm>
              <a:off x="1777110" y="2114360"/>
              <a:ext cx="1716672" cy="2723722"/>
            </a:xfrm>
            <a:custGeom>
              <a:avLst/>
              <a:gdLst>
                <a:gd name="connsiteX0" fmla="*/ 0 w 1814540"/>
                <a:gd name="connsiteY0" fmla="*/ 0 h 2879002"/>
                <a:gd name="connsiteX1" fmla="*/ 1423795 w 1814540"/>
                <a:gd name="connsiteY1" fmla="*/ 0 h 2879002"/>
                <a:gd name="connsiteX2" fmla="*/ 1435623 w 1814540"/>
                <a:gd name="connsiteY2" fmla="*/ 87147 h 2879002"/>
                <a:gd name="connsiteX3" fmla="*/ 87147 w 1814540"/>
                <a:gd name="connsiteY3" fmla="*/ 87147 h 2879002"/>
                <a:gd name="connsiteX4" fmla="*/ 87147 w 1814540"/>
                <a:gd name="connsiteY4" fmla="*/ 2791855 h 2879002"/>
                <a:gd name="connsiteX5" fmla="*/ 1802712 w 1814540"/>
                <a:gd name="connsiteY5" fmla="*/ 2791855 h 2879002"/>
                <a:gd name="connsiteX6" fmla="*/ 1814540 w 1814540"/>
                <a:gd name="connsiteY6" fmla="*/ 2879002 h 2879002"/>
                <a:gd name="connsiteX7" fmla="*/ 0 w 1814540"/>
                <a:gd name="connsiteY7" fmla="*/ 2879002 h 2879002"/>
                <a:gd name="connsiteX8" fmla="*/ 0 w 1814540"/>
                <a:gd name="connsiteY8" fmla="*/ 0 h 287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4540" h="2879002">
                  <a:moveTo>
                    <a:pt x="0" y="0"/>
                  </a:moveTo>
                  <a:lnTo>
                    <a:pt x="1423795" y="0"/>
                  </a:lnTo>
                  <a:lnTo>
                    <a:pt x="1435623" y="87147"/>
                  </a:lnTo>
                  <a:lnTo>
                    <a:pt x="87147" y="87147"/>
                  </a:lnTo>
                  <a:lnTo>
                    <a:pt x="87147" y="2791855"/>
                  </a:lnTo>
                  <a:lnTo>
                    <a:pt x="1802712" y="2791855"/>
                  </a:lnTo>
                  <a:lnTo>
                    <a:pt x="1814540" y="2879002"/>
                  </a:lnTo>
                  <a:lnTo>
                    <a:pt x="0" y="2879002"/>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2585957" y="2278637"/>
              <a:ext cx="818476" cy="2348741"/>
            </a:xfrm>
            <a:prstGeom prst="rect">
              <a:avLst/>
            </a:prstGeom>
            <a:noFill/>
          </p:spPr>
          <p:txBody>
            <a:bodyPr wrap="square" rtlCol="0">
              <a:spAutoFit/>
            </a:bodyPr>
            <a:lstStyle/>
            <a:p>
              <a:r>
                <a:rPr lang="en-US" altLang="zh-CN" sz="8800">
                  <a:solidFill>
                    <a:schemeClr val="bg1"/>
                  </a:solidFill>
                  <a:latin typeface="Impact" panose="020B0806030902050204" pitchFamily="34" charset="0"/>
                  <a:ea typeface="微软雅黑" panose="020B0503020204020204" pitchFamily="34" charset="-122"/>
                </a:rPr>
                <a:t>3</a:t>
              </a:r>
              <a:endParaRPr lang="zh-CN" altLang="en-US" sz="8800" dirty="0">
                <a:solidFill>
                  <a:schemeClr val="bg1"/>
                </a:solidFill>
                <a:latin typeface="Impact" panose="020B080603090205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3"/>
          <p:cNvGrpSpPr/>
          <p:nvPr/>
        </p:nvGrpSpPr>
        <p:grpSpPr>
          <a:xfrm flipV="1">
            <a:off x="467275" y="3836381"/>
            <a:ext cx="11724725" cy="227428"/>
            <a:chOff x="467275" y="3695701"/>
            <a:chExt cx="11724725" cy="227428"/>
          </a:xfrm>
        </p:grpSpPr>
        <p:sp>
          <p:nvSpPr>
            <p:cNvPr id="60" name="Oval 4"/>
            <p:cNvSpPr/>
            <p:nvPr/>
          </p:nvSpPr>
          <p:spPr>
            <a:xfrm>
              <a:off x="467275" y="3695701"/>
              <a:ext cx="227428" cy="227428"/>
            </a:xfrm>
            <a:prstGeom prst="ellipse">
              <a:avLst/>
            </a:prstGeom>
            <a:noFill/>
            <a:ln w="2857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cxnSp>
          <p:nvCxnSpPr>
            <p:cNvPr id="61" name="Straight Connector 5"/>
            <p:cNvCxnSpPr>
              <a:stCxn id="60" idx="6"/>
            </p:cNvCxnSpPr>
            <p:nvPr/>
          </p:nvCxnSpPr>
          <p:spPr>
            <a:xfrm>
              <a:off x="694703" y="3809415"/>
              <a:ext cx="11497297" cy="0"/>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62" name="Oval 6"/>
          <p:cNvSpPr/>
          <p:nvPr/>
        </p:nvSpPr>
        <p:spPr>
          <a:xfrm>
            <a:off x="1620903" y="3836381"/>
            <a:ext cx="227428" cy="227428"/>
          </a:xfrm>
          <a:prstGeom prst="ellipse">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cxnSp>
        <p:nvCxnSpPr>
          <p:cNvPr id="63" name="Straight Connector 7"/>
          <p:cNvCxnSpPr/>
          <p:nvPr/>
        </p:nvCxnSpPr>
        <p:spPr>
          <a:xfrm flipV="1">
            <a:off x="1734617" y="2166428"/>
            <a:ext cx="0" cy="1622463"/>
          </a:xfrm>
          <a:prstGeom prst="line">
            <a:avLst/>
          </a:prstGeom>
          <a:ln w="28575">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8"/>
          <p:cNvSpPr/>
          <p:nvPr/>
        </p:nvSpPr>
        <p:spPr>
          <a:xfrm>
            <a:off x="1374117" y="2410075"/>
            <a:ext cx="720999" cy="720999"/>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Oval 13"/>
          <p:cNvSpPr/>
          <p:nvPr/>
        </p:nvSpPr>
        <p:spPr>
          <a:xfrm>
            <a:off x="3944929" y="3836381"/>
            <a:ext cx="227428" cy="227428"/>
          </a:xfrm>
          <a:prstGeom prst="ellipse">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cxnSp>
        <p:nvCxnSpPr>
          <p:cNvPr id="66" name="Straight Connector 14"/>
          <p:cNvCxnSpPr/>
          <p:nvPr/>
        </p:nvCxnSpPr>
        <p:spPr>
          <a:xfrm flipV="1">
            <a:off x="4052367" y="4099854"/>
            <a:ext cx="0" cy="1622463"/>
          </a:xfrm>
          <a:prstGeom prst="line">
            <a:avLst/>
          </a:prstGeom>
          <a:ln w="28575">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Oval 15"/>
          <p:cNvSpPr/>
          <p:nvPr/>
        </p:nvSpPr>
        <p:spPr>
          <a:xfrm>
            <a:off x="3691867" y="4343501"/>
            <a:ext cx="720999" cy="720999"/>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Oval 19"/>
          <p:cNvSpPr/>
          <p:nvPr/>
        </p:nvSpPr>
        <p:spPr>
          <a:xfrm>
            <a:off x="6591691" y="3836381"/>
            <a:ext cx="227428" cy="227428"/>
          </a:xfrm>
          <a:prstGeom prst="ellipse">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cxnSp>
        <p:nvCxnSpPr>
          <p:cNvPr id="69" name="Straight Connector 20"/>
          <p:cNvCxnSpPr/>
          <p:nvPr/>
        </p:nvCxnSpPr>
        <p:spPr>
          <a:xfrm flipV="1">
            <a:off x="6705405" y="2166428"/>
            <a:ext cx="0" cy="1622463"/>
          </a:xfrm>
          <a:prstGeom prst="line">
            <a:avLst/>
          </a:prstGeom>
          <a:ln w="28575">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Oval 21"/>
          <p:cNvSpPr/>
          <p:nvPr/>
        </p:nvSpPr>
        <p:spPr>
          <a:xfrm>
            <a:off x="6344905" y="2410075"/>
            <a:ext cx="720999" cy="720999"/>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1" name="Oval 25"/>
          <p:cNvSpPr/>
          <p:nvPr/>
        </p:nvSpPr>
        <p:spPr>
          <a:xfrm>
            <a:off x="8915717" y="3836381"/>
            <a:ext cx="227428" cy="227428"/>
          </a:xfrm>
          <a:prstGeom prst="ellipse">
            <a:avLst/>
          </a:prstGeom>
          <a:solidFill>
            <a:schemeClr val="bg1"/>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cxnSp>
        <p:nvCxnSpPr>
          <p:cNvPr id="72" name="Straight Connector 26"/>
          <p:cNvCxnSpPr/>
          <p:nvPr/>
        </p:nvCxnSpPr>
        <p:spPr>
          <a:xfrm flipV="1">
            <a:off x="9023155" y="4099854"/>
            <a:ext cx="0" cy="1622463"/>
          </a:xfrm>
          <a:prstGeom prst="line">
            <a:avLst/>
          </a:prstGeom>
          <a:ln w="28575">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3" name="Oval 27"/>
          <p:cNvSpPr/>
          <p:nvPr/>
        </p:nvSpPr>
        <p:spPr>
          <a:xfrm>
            <a:off x="8662655" y="4343501"/>
            <a:ext cx="720999" cy="720999"/>
          </a:xfrm>
          <a:prstGeom prst="ellipse">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4" name="Group 50"/>
          <p:cNvGrpSpPr/>
          <p:nvPr/>
        </p:nvGrpSpPr>
        <p:grpSpPr>
          <a:xfrm>
            <a:off x="1527321" y="2594688"/>
            <a:ext cx="395495" cy="395495"/>
            <a:chOff x="2005013" y="1077913"/>
            <a:chExt cx="688975" cy="688975"/>
          </a:xfrm>
          <a:solidFill>
            <a:schemeClr val="bg1"/>
          </a:solidFill>
        </p:grpSpPr>
        <p:sp>
          <p:nvSpPr>
            <p:cNvPr id="75"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76"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grpSp>
      <p:grpSp>
        <p:nvGrpSpPr>
          <p:cNvPr id="77" name="Group 53"/>
          <p:cNvGrpSpPr/>
          <p:nvPr/>
        </p:nvGrpSpPr>
        <p:grpSpPr>
          <a:xfrm>
            <a:off x="3871381" y="4527791"/>
            <a:ext cx="396406" cy="370891"/>
            <a:chOff x="6964363" y="2108200"/>
            <a:chExt cx="690562" cy="646113"/>
          </a:xfrm>
          <a:solidFill>
            <a:schemeClr val="bg1"/>
          </a:solidFill>
        </p:grpSpPr>
        <p:sp>
          <p:nvSpPr>
            <p:cNvPr id="78"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79"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grpSp>
      <p:grpSp>
        <p:nvGrpSpPr>
          <p:cNvPr id="80" name="Group 56"/>
          <p:cNvGrpSpPr/>
          <p:nvPr/>
        </p:nvGrpSpPr>
        <p:grpSpPr>
          <a:xfrm>
            <a:off x="8889356" y="4524925"/>
            <a:ext cx="267596" cy="388418"/>
            <a:chOff x="9856788" y="2057400"/>
            <a:chExt cx="474662" cy="688975"/>
          </a:xfrm>
          <a:solidFill>
            <a:schemeClr val="bg1"/>
          </a:solidFill>
        </p:grpSpPr>
        <p:sp>
          <p:nvSpPr>
            <p:cNvPr id="81" name="Freeform 110"/>
            <p:cNvSpPr>
              <a:spLocks noEditPoints="1"/>
            </p:cNvSpPr>
            <p:nvPr/>
          </p:nvSpPr>
          <p:spPr bwMode="auto">
            <a:xfrm>
              <a:off x="9856788" y="2057400"/>
              <a:ext cx="474662" cy="688975"/>
            </a:xfrm>
            <a:custGeom>
              <a:avLst/>
              <a:gdLst>
                <a:gd name="T0" fmla="*/ 1009 w 11063"/>
                <a:gd name="T1" fmla="*/ 1454 h 16058"/>
                <a:gd name="T2" fmla="*/ 1036 w 11063"/>
                <a:gd name="T3" fmla="*/ 1334 h 16058"/>
                <a:gd name="T4" fmla="*/ 1091 w 11063"/>
                <a:gd name="T5" fmla="*/ 1225 h 16058"/>
                <a:gd name="T6" fmla="*/ 1171 w 11063"/>
                <a:gd name="T7" fmla="*/ 1134 h 16058"/>
                <a:gd name="T8" fmla="*/ 1268 w 11063"/>
                <a:gd name="T9" fmla="*/ 1065 h 16058"/>
                <a:gd name="T10" fmla="*/ 1383 w 11063"/>
                <a:gd name="T11" fmla="*/ 1020 h 16058"/>
                <a:gd name="T12" fmla="*/ 1509 w 11063"/>
                <a:gd name="T13" fmla="*/ 1004 h 16058"/>
                <a:gd name="T14" fmla="*/ 9655 w 11063"/>
                <a:gd name="T15" fmla="*/ 1014 h 16058"/>
                <a:gd name="T16" fmla="*/ 9772 w 11063"/>
                <a:gd name="T17" fmla="*/ 1053 h 16058"/>
                <a:gd name="T18" fmla="*/ 9874 w 11063"/>
                <a:gd name="T19" fmla="*/ 1118 h 16058"/>
                <a:gd name="T20" fmla="*/ 9957 w 11063"/>
                <a:gd name="T21" fmla="*/ 1205 h 16058"/>
                <a:gd name="T22" fmla="*/ 10018 w 11063"/>
                <a:gd name="T23" fmla="*/ 1310 h 16058"/>
                <a:gd name="T24" fmla="*/ 10051 w 11063"/>
                <a:gd name="T25" fmla="*/ 1429 h 16058"/>
                <a:gd name="T26" fmla="*/ 10057 w 11063"/>
                <a:gd name="T27" fmla="*/ 13044 h 16058"/>
                <a:gd name="T28" fmla="*/ 10057 w 11063"/>
                <a:gd name="T29" fmla="*/ 14553 h 16058"/>
                <a:gd name="T30" fmla="*/ 10041 w 11063"/>
                <a:gd name="T31" fmla="*/ 14677 h 16058"/>
                <a:gd name="T32" fmla="*/ 9996 w 11063"/>
                <a:gd name="T33" fmla="*/ 14791 h 16058"/>
                <a:gd name="T34" fmla="*/ 9927 w 11063"/>
                <a:gd name="T35" fmla="*/ 14890 h 16058"/>
                <a:gd name="T36" fmla="*/ 9835 w 11063"/>
                <a:gd name="T37" fmla="*/ 14968 h 16058"/>
                <a:gd name="T38" fmla="*/ 9727 w 11063"/>
                <a:gd name="T39" fmla="*/ 15023 h 16058"/>
                <a:gd name="T40" fmla="*/ 9606 w 11063"/>
                <a:gd name="T41" fmla="*/ 15051 h 16058"/>
                <a:gd name="T42" fmla="*/ 1457 w 11063"/>
                <a:gd name="T43" fmla="*/ 15051 h 16058"/>
                <a:gd name="T44" fmla="*/ 1336 w 11063"/>
                <a:gd name="T45" fmla="*/ 15024 h 16058"/>
                <a:gd name="T46" fmla="*/ 1227 w 11063"/>
                <a:gd name="T47" fmla="*/ 14969 h 16058"/>
                <a:gd name="T48" fmla="*/ 1136 w 11063"/>
                <a:gd name="T49" fmla="*/ 14890 h 16058"/>
                <a:gd name="T50" fmla="*/ 1066 w 11063"/>
                <a:gd name="T51" fmla="*/ 14791 h 16058"/>
                <a:gd name="T52" fmla="*/ 1022 w 11063"/>
                <a:gd name="T53" fmla="*/ 14678 h 16058"/>
                <a:gd name="T54" fmla="*/ 1006 w 11063"/>
                <a:gd name="T55" fmla="*/ 14553 h 16058"/>
                <a:gd name="T56" fmla="*/ 1509 w 11063"/>
                <a:gd name="T57" fmla="*/ 1 h 16058"/>
                <a:gd name="T58" fmla="*/ 1131 w 11063"/>
                <a:gd name="T59" fmla="*/ 48 h 16058"/>
                <a:gd name="T60" fmla="*/ 789 w 11063"/>
                <a:gd name="T61" fmla="*/ 183 h 16058"/>
                <a:gd name="T62" fmla="*/ 494 w 11063"/>
                <a:gd name="T63" fmla="*/ 391 h 16058"/>
                <a:gd name="T64" fmla="*/ 257 w 11063"/>
                <a:gd name="T65" fmla="*/ 664 h 16058"/>
                <a:gd name="T66" fmla="*/ 92 w 11063"/>
                <a:gd name="T67" fmla="*/ 989 h 16058"/>
                <a:gd name="T68" fmla="*/ 8 w 11063"/>
                <a:gd name="T69" fmla="*/ 1352 h 16058"/>
                <a:gd name="T70" fmla="*/ 8 w 11063"/>
                <a:gd name="T71" fmla="*/ 14706 h 16058"/>
                <a:gd name="T72" fmla="*/ 92 w 11063"/>
                <a:gd name="T73" fmla="*/ 15070 h 16058"/>
                <a:gd name="T74" fmla="*/ 257 w 11063"/>
                <a:gd name="T75" fmla="*/ 15395 h 16058"/>
                <a:gd name="T76" fmla="*/ 494 w 11063"/>
                <a:gd name="T77" fmla="*/ 15667 h 16058"/>
                <a:gd name="T78" fmla="*/ 789 w 11063"/>
                <a:gd name="T79" fmla="*/ 15876 h 16058"/>
                <a:gd name="T80" fmla="*/ 1131 w 11063"/>
                <a:gd name="T81" fmla="*/ 16011 h 16058"/>
                <a:gd name="T82" fmla="*/ 1509 w 11063"/>
                <a:gd name="T83" fmla="*/ 16058 h 16058"/>
                <a:gd name="T84" fmla="*/ 9858 w 11063"/>
                <a:gd name="T85" fmla="*/ 16027 h 16058"/>
                <a:gd name="T86" fmla="*/ 10208 w 11063"/>
                <a:gd name="T87" fmla="*/ 15909 h 16058"/>
                <a:gd name="T88" fmla="*/ 10514 w 11063"/>
                <a:gd name="T89" fmla="*/ 15714 h 16058"/>
                <a:gd name="T90" fmla="*/ 10763 w 11063"/>
                <a:gd name="T91" fmla="*/ 15453 h 16058"/>
                <a:gd name="T92" fmla="*/ 10944 w 11063"/>
                <a:gd name="T93" fmla="*/ 15138 h 16058"/>
                <a:gd name="T94" fmla="*/ 11046 w 11063"/>
                <a:gd name="T95" fmla="*/ 14781 h 16058"/>
                <a:gd name="T96" fmla="*/ 11061 w 11063"/>
                <a:gd name="T97" fmla="*/ 1428 h 16058"/>
                <a:gd name="T98" fmla="*/ 10996 w 11063"/>
                <a:gd name="T99" fmla="*/ 1058 h 16058"/>
                <a:gd name="T100" fmla="*/ 10845 w 11063"/>
                <a:gd name="T101" fmla="*/ 725 h 16058"/>
                <a:gd name="T102" fmla="*/ 10620 w 11063"/>
                <a:gd name="T103" fmla="*/ 441 h 16058"/>
                <a:gd name="T104" fmla="*/ 10337 w 11063"/>
                <a:gd name="T105" fmla="*/ 218 h 16058"/>
                <a:gd name="T106" fmla="*/ 10003 w 11063"/>
                <a:gd name="T107" fmla="*/ 67 h 16058"/>
                <a:gd name="T108" fmla="*/ 9632 w 11063"/>
                <a:gd name="T109" fmla="*/ 2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63" h="16058">
                  <a:moveTo>
                    <a:pt x="10057" y="2509"/>
                  </a:moveTo>
                  <a:lnTo>
                    <a:pt x="1006" y="2510"/>
                  </a:lnTo>
                  <a:lnTo>
                    <a:pt x="1006" y="1505"/>
                  </a:lnTo>
                  <a:lnTo>
                    <a:pt x="1007" y="1480"/>
                  </a:lnTo>
                  <a:lnTo>
                    <a:pt x="1009" y="1454"/>
                  </a:lnTo>
                  <a:lnTo>
                    <a:pt x="1012" y="1429"/>
                  </a:lnTo>
                  <a:lnTo>
                    <a:pt x="1016" y="1405"/>
                  </a:lnTo>
                  <a:lnTo>
                    <a:pt x="1022" y="1381"/>
                  </a:lnTo>
                  <a:lnTo>
                    <a:pt x="1028" y="1357"/>
                  </a:lnTo>
                  <a:lnTo>
                    <a:pt x="1036" y="1334"/>
                  </a:lnTo>
                  <a:lnTo>
                    <a:pt x="1045" y="1311"/>
                  </a:lnTo>
                  <a:lnTo>
                    <a:pt x="1055" y="1289"/>
                  </a:lnTo>
                  <a:lnTo>
                    <a:pt x="1066" y="1267"/>
                  </a:lnTo>
                  <a:lnTo>
                    <a:pt x="1078" y="1245"/>
                  </a:lnTo>
                  <a:lnTo>
                    <a:pt x="1091" y="1225"/>
                  </a:lnTo>
                  <a:lnTo>
                    <a:pt x="1105" y="1205"/>
                  </a:lnTo>
                  <a:lnTo>
                    <a:pt x="1120" y="1186"/>
                  </a:lnTo>
                  <a:lnTo>
                    <a:pt x="1136" y="1168"/>
                  </a:lnTo>
                  <a:lnTo>
                    <a:pt x="1153" y="1151"/>
                  </a:lnTo>
                  <a:lnTo>
                    <a:pt x="1171" y="1134"/>
                  </a:lnTo>
                  <a:lnTo>
                    <a:pt x="1189" y="1119"/>
                  </a:lnTo>
                  <a:lnTo>
                    <a:pt x="1208" y="1104"/>
                  </a:lnTo>
                  <a:lnTo>
                    <a:pt x="1227" y="1090"/>
                  </a:lnTo>
                  <a:lnTo>
                    <a:pt x="1248" y="1077"/>
                  </a:lnTo>
                  <a:lnTo>
                    <a:pt x="1268" y="1065"/>
                  </a:lnTo>
                  <a:lnTo>
                    <a:pt x="1290" y="1054"/>
                  </a:lnTo>
                  <a:lnTo>
                    <a:pt x="1312" y="1044"/>
                  </a:lnTo>
                  <a:lnTo>
                    <a:pt x="1336" y="1035"/>
                  </a:lnTo>
                  <a:lnTo>
                    <a:pt x="1359" y="1027"/>
                  </a:lnTo>
                  <a:lnTo>
                    <a:pt x="1383" y="1020"/>
                  </a:lnTo>
                  <a:lnTo>
                    <a:pt x="1407" y="1015"/>
                  </a:lnTo>
                  <a:lnTo>
                    <a:pt x="1432" y="1010"/>
                  </a:lnTo>
                  <a:lnTo>
                    <a:pt x="1457" y="1007"/>
                  </a:lnTo>
                  <a:lnTo>
                    <a:pt x="1482" y="1005"/>
                  </a:lnTo>
                  <a:lnTo>
                    <a:pt x="1509" y="1004"/>
                  </a:lnTo>
                  <a:lnTo>
                    <a:pt x="9554" y="1004"/>
                  </a:lnTo>
                  <a:lnTo>
                    <a:pt x="9581" y="1005"/>
                  </a:lnTo>
                  <a:lnTo>
                    <a:pt x="9606" y="1007"/>
                  </a:lnTo>
                  <a:lnTo>
                    <a:pt x="9631" y="1010"/>
                  </a:lnTo>
                  <a:lnTo>
                    <a:pt x="9655" y="1014"/>
                  </a:lnTo>
                  <a:lnTo>
                    <a:pt x="9680" y="1020"/>
                  </a:lnTo>
                  <a:lnTo>
                    <a:pt x="9703" y="1027"/>
                  </a:lnTo>
                  <a:lnTo>
                    <a:pt x="9727" y="1034"/>
                  </a:lnTo>
                  <a:lnTo>
                    <a:pt x="9750" y="1043"/>
                  </a:lnTo>
                  <a:lnTo>
                    <a:pt x="9772" y="1053"/>
                  </a:lnTo>
                  <a:lnTo>
                    <a:pt x="9794" y="1064"/>
                  </a:lnTo>
                  <a:lnTo>
                    <a:pt x="9815" y="1076"/>
                  </a:lnTo>
                  <a:lnTo>
                    <a:pt x="9835" y="1089"/>
                  </a:lnTo>
                  <a:lnTo>
                    <a:pt x="9855" y="1103"/>
                  </a:lnTo>
                  <a:lnTo>
                    <a:pt x="9874" y="1118"/>
                  </a:lnTo>
                  <a:lnTo>
                    <a:pt x="9892" y="1134"/>
                  </a:lnTo>
                  <a:lnTo>
                    <a:pt x="9909" y="1151"/>
                  </a:lnTo>
                  <a:lnTo>
                    <a:pt x="9927" y="1168"/>
                  </a:lnTo>
                  <a:lnTo>
                    <a:pt x="9943" y="1186"/>
                  </a:lnTo>
                  <a:lnTo>
                    <a:pt x="9957" y="1205"/>
                  </a:lnTo>
                  <a:lnTo>
                    <a:pt x="9971" y="1225"/>
                  </a:lnTo>
                  <a:lnTo>
                    <a:pt x="9984" y="1245"/>
                  </a:lnTo>
                  <a:lnTo>
                    <a:pt x="9996" y="1267"/>
                  </a:lnTo>
                  <a:lnTo>
                    <a:pt x="10008" y="1288"/>
                  </a:lnTo>
                  <a:lnTo>
                    <a:pt x="10018" y="1310"/>
                  </a:lnTo>
                  <a:lnTo>
                    <a:pt x="10026" y="1333"/>
                  </a:lnTo>
                  <a:lnTo>
                    <a:pt x="10034" y="1356"/>
                  </a:lnTo>
                  <a:lnTo>
                    <a:pt x="10041" y="1380"/>
                  </a:lnTo>
                  <a:lnTo>
                    <a:pt x="10047" y="1404"/>
                  </a:lnTo>
                  <a:lnTo>
                    <a:pt x="10051" y="1429"/>
                  </a:lnTo>
                  <a:lnTo>
                    <a:pt x="10054" y="1454"/>
                  </a:lnTo>
                  <a:lnTo>
                    <a:pt x="10056" y="1479"/>
                  </a:lnTo>
                  <a:lnTo>
                    <a:pt x="10057" y="1505"/>
                  </a:lnTo>
                  <a:lnTo>
                    <a:pt x="10057" y="2509"/>
                  </a:lnTo>
                  <a:close/>
                  <a:moveTo>
                    <a:pt x="10057" y="13044"/>
                  </a:moveTo>
                  <a:lnTo>
                    <a:pt x="1006" y="13045"/>
                  </a:lnTo>
                  <a:lnTo>
                    <a:pt x="1006" y="3011"/>
                  </a:lnTo>
                  <a:lnTo>
                    <a:pt x="10057" y="3011"/>
                  </a:lnTo>
                  <a:lnTo>
                    <a:pt x="10057" y="13044"/>
                  </a:lnTo>
                  <a:close/>
                  <a:moveTo>
                    <a:pt x="10057" y="14553"/>
                  </a:moveTo>
                  <a:lnTo>
                    <a:pt x="10056" y="14578"/>
                  </a:lnTo>
                  <a:lnTo>
                    <a:pt x="10054" y="14604"/>
                  </a:lnTo>
                  <a:lnTo>
                    <a:pt x="10051" y="14629"/>
                  </a:lnTo>
                  <a:lnTo>
                    <a:pt x="10047" y="14653"/>
                  </a:lnTo>
                  <a:lnTo>
                    <a:pt x="10041" y="14677"/>
                  </a:lnTo>
                  <a:lnTo>
                    <a:pt x="10034" y="14701"/>
                  </a:lnTo>
                  <a:lnTo>
                    <a:pt x="10026" y="14724"/>
                  </a:lnTo>
                  <a:lnTo>
                    <a:pt x="10018" y="14747"/>
                  </a:lnTo>
                  <a:lnTo>
                    <a:pt x="10008" y="14769"/>
                  </a:lnTo>
                  <a:lnTo>
                    <a:pt x="9996" y="14791"/>
                  </a:lnTo>
                  <a:lnTo>
                    <a:pt x="9984" y="14813"/>
                  </a:lnTo>
                  <a:lnTo>
                    <a:pt x="9971" y="14833"/>
                  </a:lnTo>
                  <a:lnTo>
                    <a:pt x="9957" y="14853"/>
                  </a:lnTo>
                  <a:lnTo>
                    <a:pt x="9943" y="14872"/>
                  </a:lnTo>
                  <a:lnTo>
                    <a:pt x="9927" y="14890"/>
                  </a:lnTo>
                  <a:lnTo>
                    <a:pt x="9909" y="14907"/>
                  </a:lnTo>
                  <a:lnTo>
                    <a:pt x="9892" y="14924"/>
                  </a:lnTo>
                  <a:lnTo>
                    <a:pt x="9874" y="14939"/>
                  </a:lnTo>
                  <a:lnTo>
                    <a:pt x="9855" y="14954"/>
                  </a:lnTo>
                  <a:lnTo>
                    <a:pt x="9835" y="14968"/>
                  </a:lnTo>
                  <a:lnTo>
                    <a:pt x="9815" y="14981"/>
                  </a:lnTo>
                  <a:lnTo>
                    <a:pt x="9794" y="14993"/>
                  </a:lnTo>
                  <a:lnTo>
                    <a:pt x="9772" y="15004"/>
                  </a:lnTo>
                  <a:lnTo>
                    <a:pt x="9750" y="15014"/>
                  </a:lnTo>
                  <a:lnTo>
                    <a:pt x="9727" y="15023"/>
                  </a:lnTo>
                  <a:lnTo>
                    <a:pt x="9703" y="15031"/>
                  </a:lnTo>
                  <a:lnTo>
                    <a:pt x="9680" y="15038"/>
                  </a:lnTo>
                  <a:lnTo>
                    <a:pt x="9655" y="15043"/>
                  </a:lnTo>
                  <a:lnTo>
                    <a:pt x="9631" y="15048"/>
                  </a:lnTo>
                  <a:lnTo>
                    <a:pt x="9606" y="15051"/>
                  </a:lnTo>
                  <a:lnTo>
                    <a:pt x="9581" y="15053"/>
                  </a:lnTo>
                  <a:lnTo>
                    <a:pt x="9554" y="15054"/>
                  </a:lnTo>
                  <a:lnTo>
                    <a:pt x="1509" y="15054"/>
                  </a:lnTo>
                  <a:lnTo>
                    <a:pt x="1482" y="15053"/>
                  </a:lnTo>
                  <a:lnTo>
                    <a:pt x="1457" y="15051"/>
                  </a:lnTo>
                  <a:lnTo>
                    <a:pt x="1432" y="15048"/>
                  </a:lnTo>
                  <a:lnTo>
                    <a:pt x="1407" y="15044"/>
                  </a:lnTo>
                  <a:lnTo>
                    <a:pt x="1383" y="15038"/>
                  </a:lnTo>
                  <a:lnTo>
                    <a:pt x="1359" y="15031"/>
                  </a:lnTo>
                  <a:lnTo>
                    <a:pt x="1336" y="15024"/>
                  </a:lnTo>
                  <a:lnTo>
                    <a:pt x="1312" y="15015"/>
                  </a:lnTo>
                  <a:lnTo>
                    <a:pt x="1290" y="15005"/>
                  </a:lnTo>
                  <a:lnTo>
                    <a:pt x="1268" y="14994"/>
                  </a:lnTo>
                  <a:lnTo>
                    <a:pt x="1248" y="14982"/>
                  </a:lnTo>
                  <a:lnTo>
                    <a:pt x="1227" y="14969"/>
                  </a:lnTo>
                  <a:lnTo>
                    <a:pt x="1208" y="14955"/>
                  </a:lnTo>
                  <a:lnTo>
                    <a:pt x="1189" y="14940"/>
                  </a:lnTo>
                  <a:lnTo>
                    <a:pt x="1171" y="14924"/>
                  </a:lnTo>
                  <a:lnTo>
                    <a:pt x="1153" y="14907"/>
                  </a:lnTo>
                  <a:lnTo>
                    <a:pt x="1136" y="14890"/>
                  </a:lnTo>
                  <a:lnTo>
                    <a:pt x="1120" y="14872"/>
                  </a:lnTo>
                  <a:lnTo>
                    <a:pt x="1105" y="14853"/>
                  </a:lnTo>
                  <a:lnTo>
                    <a:pt x="1091" y="14833"/>
                  </a:lnTo>
                  <a:lnTo>
                    <a:pt x="1078" y="14813"/>
                  </a:lnTo>
                  <a:lnTo>
                    <a:pt x="1066" y="14791"/>
                  </a:lnTo>
                  <a:lnTo>
                    <a:pt x="1055" y="14770"/>
                  </a:lnTo>
                  <a:lnTo>
                    <a:pt x="1045" y="14748"/>
                  </a:lnTo>
                  <a:lnTo>
                    <a:pt x="1036" y="14725"/>
                  </a:lnTo>
                  <a:lnTo>
                    <a:pt x="1028" y="14702"/>
                  </a:lnTo>
                  <a:lnTo>
                    <a:pt x="1022" y="14678"/>
                  </a:lnTo>
                  <a:lnTo>
                    <a:pt x="1016" y="14654"/>
                  </a:lnTo>
                  <a:lnTo>
                    <a:pt x="1012" y="14629"/>
                  </a:lnTo>
                  <a:lnTo>
                    <a:pt x="1009" y="14604"/>
                  </a:lnTo>
                  <a:lnTo>
                    <a:pt x="1007" y="14579"/>
                  </a:lnTo>
                  <a:lnTo>
                    <a:pt x="1006" y="14553"/>
                  </a:lnTo>
                  <a:lnTo>
                    <a:pt x="1006" y="13547"/>
                  </a:lnTo>
                  <a:lnTo>
                    <a:pt x="10057" y="13546"/>
                  </a:lnTo>
                  <a:lnTo>
                    <a:pt x="10057" y="14553"/>
                  </a:lnTo>
                  <a:close/>
                  <a:moveTo>
                    <a:pt x="9554" y="0"/>
                  </a:moveTo>
                  <a:lnTo>
                    <a:pt x="1509" y="1"/>
                  </a:lnTo>
                  <a:lnTo>
                    <a:pt x="1431" y="3"/>
                  </a:lnTo>
                  <a:lnTo>
                    <a:pt x="1354" y="8"/>
                  </a:lnTo>
                  <a:lnTo>
                    <a:pt x="1278" y="18"/>
                  </a:lnTo>
                  <a:lnTo>
                    <a:pt x="1204" y="31"/>
                  </a:lnTo>
                  <a:lnTo>
                    <a:pt x="1131" y="48"/>
                  </a:lnTo>
                  <a:lnTo>
                    <a:pt x="1060" y="68"/>
                  </a:lnTo>
                  <a:lnTo>
                    <a:pt x="990" y="92"/>
                  </a:lnTo>
                  <a:lnTo>
                    <a:pt x="921" y="118"/>
                  </a:lnTo>
                  <a:lnTo>
                    <a:pt x="854" y="149"/>
                  </a:lnTo>
                  <a:lnTo>
                    <a:pt x="789" y="183"/>
                  </a:lnTo>
                  <a:lnTo>
                    <a:pt x="726" y="219"/>
                  </a:lnTo>
                  <a:lnTo>
                    <a:pt x="665" y="258"/>
                  </a:lnTo>
                  <a:lnTo>
                    <a:pt x="605" y="300"/>
                  </a:lnTo>
                  <a:lnTo>
                    <a:pt x="549" y="344"/>
                  </a:lnTo>
                  <a:lnTo>
                    <a:pt x="494" y="391"/>
                  </a:lnTo>
                  <a:lnTo>
                    <a:pt x="442" y="442"/>
                  </a:lnTo>
                  <a:lnTo>
                    <a:pt x="391" y="494"/>
                  </a:lnTo>
                  <a:lnTo>
                    <a:pt x="344" y="548"/>
                  </a:lnTo>
                  <a:lnTo>
                    <a:pt x="300" y="605"/>
                  </a:lnTo>
                  <a:lnTo>
                    <a:pt x="257" y="664"/>
                  </a:lnTo>
                  <a:lnTo>
                    <a:pt x="218" y="726"/>
                  </a:lnTo>
                  <a:lnTo>
                    <a:pt x="182" y="789"/>
                  </a:lnTo>
                  <a:lnTo>
                    <a:pt x="149" y="853"/>
                  </a:lnTo>
                  <a:lnTo>
                    <a:pt x="119" y="920"/>
                  </a:lnTo>
                  <a:lnTo>
                    <a:pt x="92" y="989"/>
                  </a:lnTo>
                  <a:lnTo>
                    <a:pt x="67" y="1058"/>
                  </a:lnTo>
                  <a:lnTo>
                    <a:pt x="47" y="1130"/>
                  </a:lnTo>
                  <a:lnTo>
                    <a:pt x="30" y="1202"/>
                  </a:lnTo>
                  <a:lnTo>
                    <a:pt x="17" y="1277"/>
                  </a:lnTo>
                  <a:lnTo>
                    <a:pt x="8" y="1352"/>
                  </a:lnTo>
                  <a:lnTo>
                    <a:pt x="2" y="1428"/>
                  </a:lnTo>
                  <a:lnTo>
                    <a:pt x="0" y="1505"/>
                  </a:lnTo>
                  <a:lnTo>
                    <a:pt x="0" y="14553"/>
                  </a:lnTo>
                  <a:lnTo>
                    <a:pt x="2" y="14630"/>
                  </a:lnTo>
                  <a:lnTo>
                    <a:pt x="8" y="14706"/>
                  </a:lnTo>
                  <a:lnTo>
                    <a:pt x="17" y="14781"/>
                  </a:lnTo>
                  <a:lnTo>
                    <a:pt x="30" y="14856"/>
                  </a:lnTo>
                  <a:lnTo>
                    <a:pt x="47" y="14929"/>
                  </a:lnTo>
                  <a:lnTo>
                    <a:pt x="67" y="15000"/>
                  </a:lnTo>
                  <a:lnTo>
                    <a:pt x="92" y="15070"/>
                  </a:lnTo>
                  <a:lnTo>
                    <a:pt x="119" y="15139"/>
                  </a:lnTo>
                  <a:lnTo>
                    <a:pt x="149" y="15205"/>
                  </a:lnTo>
                  <a:lnTo>
                    <a:pt x="182" y="15270"/>
                  </a:lnTo>
                  <a:lnTo>
                    <a:pt x="218" y="15333"/>
                  </a:lnTo>
                  <a:lnTo>
                    <a:pt x="257" y="15395"/>
                  </a:lnTo>
                  <a:lnTo>
                    <a:pt x="300" y="15453"/>
                  </a:lnTo>
                  <a:lnTo>
                    <a:pt x="344" y="15510"/>
                  </a:lnTo>
                  <a:lnTo>
                    <a:pt x="391" y="15565"/>
                  </a:lnTo>
                  <a:lnTo>
                    <a:pt x="442" y="15617"/>
                  </a:lnTo>
                  <a:lnTo>
                    <a:pt x="494" y="15667"/>
                  </a:lnTo>
                  <a:lnTo>
                    <a:pt x="549" y="15714"/>
                  </a:lnTo>
                  <a:lnTo>
                    <a:pt x="605" y="15759"/>
                  </a:lnTo>
                  <a:lnTo>
                    <a:pt x="665" y="15801"/>
                  </a:lnTo>
                  <a:lnTo>
                    <a:pt x="726" y="15840"/>
                  </a:lnTo>
                  <a:lnTo>
                    <a:pt x="789" y="15876"/>
                  </a:lnTo>
                  <a:lnTo>
                    <a:pt x="854" y="15909"/>
                  </a:lnTo>
                  <a:lnTo>
                    <a:pt x="921" y="15940"/>
                  </a:lnTo>
                  <a:lnTo>
                    <a:pt x="990" y="15967"/>
                  </a:lnTo>
                  <a:lnTo>
                    <a:pt x="1060" y="15991"/>
                  </a:lnTo>
                  <a:lnTo>
                    <a:pt x="1131" y="16011"/>
                  </a:lnTo>
                  <a:lnTo>
                    <a:pt x="1204" y="16028"/>
                  </a:lnTo>
                  <a:lnTo>
                    <a:pt x="1278" y="16041"/>
                  </a:lnTo>
                  <a:lnTo>
                    <a:pt x="1354" y="16050"/>
                  </a:lnTo>
                  <a:lnTo>
                    <a:pt x="1431" y="16056"/>
                  </a:lnTo>
                  <a:lnTo>
                    <a:pt x="1509" y="16058"/>
                  </a:lnTo>
                  <a:lnTo>
                    <a:pt x="9554" y="16057"/>
                  </a:lnTo>
                  <a:lnTo>
                    <a:pt x="9632" y="16055"/>
                  </a:lnTo>
                  <a:lnTo>
                    <a:pt x="9708" y="16050"/>
                  </a:lnTo>
                  <a:lnTo>
                    <a:pt x="9784" y="16040"/>
                  </a:lnTo>
                  <a:lnTo>
                    <a:pt x="9858" y="16027"/>
                  </a:lnTo>
                  <a:lnTo>
                    <a:pt x="9932" y="16010"/>
                  </a:lnTo>
                  <a:lnTo>
                    <a:pt x="10003" y="15990"/>
                  </a:lnTo>
                  <a:lnTo>
                    <a:pt x="10073" y="15966"/>
                  </a:lnTo>
                  <a:lnTo>
                    <a:pt x="10142" y="15940"/>
                  </a:lnTo>
                  <a:lnTo>
                    <a:pt x="10208" y="15909"/>
                  </a:lnTo>
                  <a:lnTo>
                    <a:pt x="10274" y="15875"/>
                  </a:lnTo>
                  <a:lnTo>
                    <a:pt x="10337" y="15839"/>
                  </a:lnTo>
                  <a:lnTo>
                    <a:pt x="10397" y="15800"/>
                  </a:lnTo>
                  <a:lnTo>
                    <a:pt x="10457" y="15758"/>
                  </a:lnTo>
                  <a:lnTo>
                    <a:pt x="10514" y="15714"/>
                  </a:lnTo>
                  <a:lnTo>
                    <a:pt x="10568" y="15667"/>
                  </a:lnTo>
                  <a:lnTo>
                    <a:pt x="10620" y="15616"/>
                  </a:lnTo>
                  <a:lnTo>
                    <a:pt x="10671" y="15564"/>
                  </a:lnTo>
                  <a:lnTo>
                    <a:pt x="10718" y="15510"/>
                  </a:lnTo>
                  <a:lnTo>
                    <a:pt x="10763" y="15453"/>
                  </a:lnTo>
                  <a:lnTo>
                    <a:pt x="10806" y="15394"/>
                  </a:lnTo>
                  <a:lnTo>
                    <a:pt x="10845" y="15332"/>
                  </a:lnTo>
                  <a:lnTo>
                    <a:pt x="10881" y="15269"/>
                  </a:lnTo>
                  <a:lnTo>
                    <a:pt x="10914" y="15205"/>
                  </a:lnTo>
                  <a:lnTo>
                    <a:pt x="10944" y="15138"/>
                  </a:lnTo>
                  <a:lnTo>
                    <a:pt x="10971" y="15069"/>
                  </a:lnTo>
                  <a:lnTo>
                    <a:pt x="10996" y="15000"/>
                  </a:lnTo>
                  <a:lnTo>
                    <a:pt x="11016" y="14928"/>
                  </a:lnTo>
                  <a:lnTo>
                    <a:pt x="11032" y="14856"/>
                  </a:lnTo>
                  <a:lnTo>
                    <a:pt x="11046" y="14781"/>
                  </a:lnTo>
                  <a:lnTo>
                    <a:pt x="11055" y="14706"/>
                  </a:lnTo>
                  <a:lnTo>
                    <a:pt x="11061" y="14630"/>
                  </a:lnTo>
                  <a:lnTo>
                    <a:pt x="11063" y="14553"/>
                  </a:lnTo>
                  <a:lnTo>
                    <a:pt x="11063" y="1505"/>
                  </a:lnTo>
                  <a:lnTo>
                    <a:pt x="11061" y="1428"/>
                  </a:lnTo>
                  <a:lnTo>
                    <a:pt x="11055" y="1352"/>
                  </a:lnTo>
                  <a:lnTo>
                    <a:pt x="11046" y="1277"/>
                  </a:lnTo>
                  <a:lnTo>
                    <a:pt x="11032" y="1202"/>
                  </a:lnTo>
                  <a:lnTo>
                    <a:pt x="11016" y="1129"/>
                  </a:lnTo>
                  <a:lnTo>
                    <a:pt x="10996" y="1058"/>
                  </a:lnTo>
                  <a:lnTo>
                    <a:pt x="10971" y="988"/>
                  </a:lnTo>
                  <a:lnTo>
                    <a:pt x="10944" y="919"/>
                  </a:lnTo>
                  <a:lnTo>
                    <a:pt x="10914" y="853"/>
                  </a:lnTo>
                  <a:lnTo>
                    <a:pt x="10881" y="788"/>
                  </a:lnTo>
                  <a:lnTo>
                    <a:pt x="10845" y="725"/>
                  </a:lnTo>
                  <a:lnTo>
                    <a:pt x="10806" y="663"/>
                  </a:lnTo>
                  <a:lnTo>
                    <a:pt x="10763" y="605"/>
                  </a:lnTo>
                  <a:lnTo>
                    <a:pt x="10718" y="548"/>
                  </a:lnTo>
                  <a:lnTo>
                    <a:pt x="10671" y="493"/>
                  </a:lnTo>
                  <a:lnTo>
                    <a:pt x="10620" y="441"/>
                  </a:lnTo>
                  <a:lnTo>
                    <a:pt x="10568" y="391"/>
                  </a:lnTo>
                  <a:lnTo>
                    <a:pt x="10514" y="344"/>
                  </a:lnTo>
                  <a:lnTo>
                    <a:pt x="10457" y="299"/>
                  </a:lnTo>
                  <a:lnTo>
                    <a:pt x="10397" y="257"/>
                  </a:lnTo>
                  <a:lnTo>
                    <a:pt x="10337" y="218"/>
                  </a:lnTo>
                  <a:lnTo>
                    <a:pt x="10274" y="182"/>
                  </a:lnTo>
                  <a:lnTo>
                    <a:pt x="10208" y="149"/>
                  </a:lnTo>
                  <a:lnTo>
                    <a:pt x="10142" y="118"/>
                  </a:lnTo>
                  <a:lnTo>
                    <a:pt x="10073" y="91"/>
                  </a:lnTo>
                  <a:lnTo>
                    <a:pt x="10003" y="67"/>
                  </a:lnTo>
                  <a:lnTo>
                    <a:pt x="9932" y="47"/>
                  </a:lnTo>
                  <a:lnTo>
                    <a:pt x="9858" y="30"/>
                  </a:lnTo>
                  <a:lnTo>
                    <a:pt x="9784" y="17"/>
                  </a:lnTo>
                  <a:lnTo>
                    <a:pt x="9708" y="8"/>
                  </a:lnTo>
                  <a:lnTo>
                    <a:pt x="9632" y="2"/>
                  </a:lnTo>
                  <a:lnTo>
                    <a:pt x="95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2" name="Freeform 111"/>
            <p:cNvSpPr/>
            <p:nvPr/>
          </p:nvSpPr>
          <p:spPr bwMode="auto">
            <a:xfrm>
              <a:off x="10050463" y="2122488"/>
              <a:ext cx="87312" cy="20638"/>
            </a:xfrm>
            <a:custGeom>
              <a:avLst/>
              <a:gdLst>
                <a:gd name="T0" fmla="*/ 2010 w 2011"/>
                <a:gd name="T1" fmla="*/ 276 h 502"/>
                <a:gd name="T2" fmla="*/ 2003 w 2011"/>
                <a:gd name="T3" fmla="*/ 314 h 502"/>
                <a:gd name="T4" fmla="*/ 1991 w 2011"/>
                <a:gd name="T5" fmla="*/ 349 h 502"/>
                <a:gd name="T6" fmla="*/ 1975 w 2011"/>
                <a:gd name="T7" fmla="*/ 382 h 502"/>
                <a:gd name="T8" fmla="*/ 1954 w 2011"/>
                <a:gd name="T9" fmla="*/ 411 h 502"/>
                <a:gd name="T10" fmla="*/ 1929 w 2011"/>
                <a:gd name="T11" fmla="*/ 437 h 502"/>
                <a:gd name="T12" fmla="*/ 1900 w 2011"/>
                <a:gd name="T13" fmla="*/ 459 h 502"/>
                <a:gd name="T14" fmla="*/ 1868 w 2011"/>
                <a:gd name="T15" fmla="*/ 477 h 502"/>
                <a:gd name="T16" fmla="*/ 1834 w 2011"/>
                <a:gd name="T17" fmla="*/ 491 h 502"/>
                <a:gd name="T18" fmla="*/ 1798 w 2011"/>
                <a:gd name="T19" fmla="*/ 499 h 502"/>
                <a:gd name="T20" fmla="*/ 1760 w 2011"/>
                <a:gd name="T21" fmla="*/ 502 h 502"/>
                <a:gd name="T22" fmla="*/ 225 w 2011"/>
                <a:gd name="T23" fmla="*/ 501 h 502"/>
                <a:gd name="T24" fmla="*/ 188 w 2011"/>
                <a:gd name="T25" fmla="*/ 494 h 502"/>
                <a:gd name="T26" fmla="*/ 153 w 2011"/>
                <a:gd name="T27" fmla="*/ 482 h 502"/>
                <a:gd name="T28" fmla="*/ 120 w 2011"/>
                <a:gd name="T29" fmla="*/ 466 h 502"/>
                <a:gd name="T30" fmla="*/ 91 w 2011"/>
                <a:gd name="T31" fmla="*/ 445 h 502"/>
                <a:gd name="T32" fmla="*/ 65 w 2011"/>
                <a:gd name="T33" fmla="*/ 420 h 502"/>
                <a:gd name="T34" fmla="*/ 43 w 2011"/>
                <a:gd name="T35" fmla="*/ 392 h 502"/>
                <a:gd name="T36" fmla="*/ 25 w 2011"/>
                <a:gd name="T37" fmla="*/ 360 h 502"/>
                <a:gd name="T38" fmla="*/ 11 w 2011"/>
                <a:gd name="T39" fmla="*/ 326 h 502"/>
                <a:gd name="T40" fmla="*/ 3 w 2011"/>
                <a:gd name="T41" fmla="*/ 289 h 502"/>
                <a:gd name="T42" fmla="*/ 0 w 2011"/>
                <a:gd name="T43" fmla="*/ 251 h 502"/>
                <a:gd name="T44" fmla="*/ 3 w 2011"/>
                <a:gd name="T45" fmla="*/ 213 h 502"/>
                <a:gd name="T46" fmla="*/ 11 w 2011"/>
                <a:gd name="T47" fmla="*/ 177 h 502"/>
                <a:gd name="T48" fmla="*/ 25 w 2011"/>
                <a:gd name="T49" fmla="*/ 143 h 502"/>
                <a:gd name="T50" fmla="*/ 43 w 2011"/>
                <a:gd name="T51" fmla="*/ 111 h 502"/>
                <a:gd name="T52" fmla="*/ 65 w 2011"/>
                <a:gd name="T53" fmla="*/ 83 h 502"/>
                <a:gd name="T54" fmla="*/ 91 w 2011"/>
                <a:gd name="T55" fmla="*/ 58 h 502"/>
                <a:gd name="T56" fmla="*/ 120 w 2011"/>
                <a:gd name="T57" fmla="*/ 37 h 502"/>
                <a:gd name="T58" fmla="*/ 153 w 2011"/>
                <a:gd name="T59" fmla="*/ 21 h 502"/>
                <a:gd name="T60" fmla="*/ 188 w 2011"/>
                <a:gd name="T61" fmla="*/ 8 h 502"/>
                <a:gd name="T62" fmla="*/ 225 w 2011"/>
                <a:gd name="T63" fmla="*/ 1 h 502"/>
                <a:gd name="T64" fmla="*/ 1760 w 2011"/>
                <a:gd name="T65" fmla="*/ 0 h 502"/>
                <a:gd name="T66" fmla="*/ 1798 w 2011"/>
                <a:gd name="T67" fmla="*/ 3 h 502"/>
                <a:gd name="T68" fmla="*/ 1834 w 2011"/>
                <a:gd name="T69" fmla="*/ 11 h 502"/>
                <a:gd name="T70" fmla="*/ 1868 w 2011"/>
                <a:gd name="T71" fmla="*/ 26 h 502"/>
                <a:gd name="T72" fmla="*/ 1900 w 2011"/>
                <a:gd name="T73" fmla="*/ 44 h 502"/>
                <a:gd name="T74" fmla="*/ 1929 w 2011"/>
                <a:gd name="T75" fmla="*/ 66 h 502"/>
                <a:gd name="T76" fmla="*/ 1954 w 2011"/>
                <a:gd name="T77" fmla="*/ 92 h 502"/>
                <a:gd name="T78" fmla="*/ 1975 w 2011"/>
                <a:gd name="T79" fmla="*/ 121 h 502"/>
                <a:gd name="T80" fmla="*/ 1991 w 2011"/>
                <a:gd name="T81" fmla="*/ 154 h 502"/>
                <a:gd name="T82" fmla="*/ 2003 w 2011"/>
                <a:gd name="T83" fmla="*/ 189 h 502"/>
                <a:gd name="T84" fmla="*/ 2010 w 2011"/>
                <a:gd name="T85" fmla="*/ 22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1" h="502">
                  <a:moveTo>
                    <a:pt x="2011" y="251"/>
                  </a:moveTo>
                  <a:lnTo>
                    <a:pt x="2011" y="264"/>
                  </a:lnTo>
                  <a:lnTo>
                    <a:pt x="2010" y="276"/>
                  </a:lnTo>
                  <a:lnTo>
                    <a:pt x="2008" y="289"/>
                  </a:lnTo>
                  <a:lnTo>
                    <a:pt x="2006" y="302"/>
                  </a:lnTo>
                  <a:lnTo>
                    <a:pt x="2003" y="314"/>
                  </a:lnTo>
                  <a:lnTo>
                    <a:pt x="2000" y="326"/>
                  </a:lnTo>
                  <a:lnTo>
                    <a:pt x="1996" y="338"/>
                  </a:lnTo>
                  <a:lnTo>
                    <a:pt x="1991" y="349"/>
                  </a:lnTo>
                  <a:lnTo>
                    <a:pt x="1986" y="360"/>
                  </a:lnTo>
                  <a:lnTo>
                    <a:pt x="1981" y="371"/>
                  </a:lnTo>
                  <a:lnTo>
                    <a:pt x="1975" y="382"/>
                  </a:lnTo>
                  <a:lnTo>
                    <a:pt x="1968" y="392"/>
                  </a:lnTo>
                  <a:lnTo>
                    <a:pt x="1961" y="402"/>
                  </a:lnTo>
                  <a:lnTo>
                    <a:pt x="1954" y="411"/>
                  </a:lnTo>
                  <a:lnTo>
                    <a:pt x="1946" y="420"/>
                  </a:lnTo>
                  <a:lnTo>
                    <a:pt x="1938" y="429"/>
                  </a:lnTo>
                  <a:lnTo>
                    <a:pt x="1929" y="437"/>
                  </a:lnTo>
                  <a:lnTo>
                    <a:pt x="1920" y="445"/>
                  </a:lnTo>
                  <a:lnTo>
                    <a:pt x="1910" y="452"/>
                  </a:lnTo>
                  <a:lnTo>
                    <a:pt x="1900" y="459"/>
                  </a:lnTo>
                  <a:lnTo>
                    <a:pt x="1890" y="466"/>
                  </a:lnTo>
                  <a:lnTo>
                    <a:pt x="1879" y="472"/>
                  </a:lnTo>
                  <a:lnTo>
                    <a:pt x="1868" y="477"/>
                  </a:lnTo>
                  <a:lnTo>
                    <a:pt x="1857" y="482"/>
                  </a:lnTo>
                  <a:lnTo>
                    <a:pt x="1846" y="487"/>
                  </a:lnTo>
                  <a:lnTo>
                    <a:pt x="1834" y="491"/>
                  </a:lnTo>
                  <a:lnTo>
                    <a:pt x="1822" y="494"/>
                  </a:lnTo>
                  <a:lnTo>
                    <a:pt x="1810" y="497"/>
                  </a:lnTo>
                  <a:lnTo>
                    <a:pt x="1798" y="499"/>
                  </a:lnTo>
                  <a:lnTo>
                    <a:pt x="1785" y="501"/>
                  </a:lnTo>
                  <a:lnTo>
                    <a:pt x="1773" y="502"/>
                  </a:lnTo>
                  <a:lnTo>
                    <a:pt x="1760" y="502"/>
                  </a:lnTo>
                  <a:lnTo>
                    <a:pt x="251" y="502"/>
                  </a:lnTo>
                  <a:lnTo>
                    <a:pt x="238" y="502"/>
                  </a:lnTo>
                  <a:lnTo>
                    <a:pt x="225" y="501"/>
                  </a:lnTo>
                  <a:lnTo>
                    <a:pt x="213" y="499"/>
                  </a:lnTo>
                  <a:lnTo>
                    <a:pt x="200" y="497"/>
                  </a:lnTo>
                  <a:lnTo>
                    <a:pt x="188" y="494"/>
                  </a:lnTo>
                  <a:lnTo>
                    <a:pt x="176" y="491"/>
                  </a:lnTo>
                  <a:lnTo>
                    <a:pt x="165" y="487"/>
                  </a:lnTo>
                  <a:lnTo>
                    <a:pt x="153" y="482"/>
                  </a:lnTo>
                  <a:lnTo>
                    <a:pt x="142" y="477"/>
                  </a:lnTo>
                  <a:lnTo>
                    <a:pt x="132" y="472"/>
                  </a:lnTo>
                  <a:lnTo>
                    <a:pt x="120" y="466"/>
                  </a:lnTo>
                  <a:lnTo>
                    <a:pt x="110" y="459"/>
                  </a:lnTo>
                  <a:lnTo>
                    <a:pt x="100" y="452"/>
                  </a:lnTo>
                  <a:lnTo>
                    <a:pt x="91" y="445"/>
                  </a:lnTo>
                  <a:lnTo>
                    <a:pt x="82" y="437"/>
                  </a:lnTo>
                  <a:lnTo>
                    <a:pt x="73" y="429"/>
                  </a:lnTo>
                  <a:lnTo>
                    <a:pt x="65" y="420"/>
                  </a:lnTo>
                  <a:lnTo>
                    <a:pt x="57" y="411"/>
                  </a:lnTo>
                  <a:lnTo>
                    <a:pt x="49" y="402"/>
                  </a:lnTo>
                  <a:lnTo>
                    <a:pt x="43" y="392"/>
                  </a:lnTo>
                  <a:lnTo>
                    <a:pt x="36" y="382"/>
                  </a:lnTo>
                  <a:lnTo>
                    <a:pt x="30" y="371"/>
                  </a:lnTo>
                  <a:lnTo>
                    <a:pt x="25" y="360"/>
                  </a:lnTo>
                  <a:lnTo>
                    <a:pt x="20" y="349"/>
                  </a:lnTo>
                  <a:lnTo>
                    <a:pt x="15" y="338"/>
                  </a:lnTo>
                  <a:lnTo>
                    <a:pt x="11" y="326"/>
                  </a:lnTo>
                  <a:lnTo>
                    <a:pt x="8" y="314"/>
                  </a:lnTo>
                  <a:lnTo>
                    <a:pt x="5" y="302"/>
                  </a:lnTo>
                  <a:lnTo>
                    <a:pt x="3" y="289"/>
                  </a:lnTo>
                  <a:lnTo>
                    <a:pt x="1" y="276"/>
                  </a:lnTo>
                  <a:lnTo>
                    <a:pt x="0" y="264"/>
                  </a:lnTo>
                  <a:lnTo>
                    <a:pt x="0" y="251"/>
                  </a:lnTo>
                  <a:lnTo>
                    <a:pt x="0" y="238"/>
                  </a:lnTo>
                  <a:lnTo>
                    <a:pt x="1" y="225"/>
                  </a:lnTo>
                  <a:lnTo>
                    <a:pt x="3" y="213"/>
                  </a:lnTo>
                  <a:lnTo>
                    <a:pt x="5" y="201"/>
                  </a:lnTo>
                  <a:lnTo>
                    <a:pt x="8" y="189"/>
                  </a:lnTo>
                  <a:lnTo>
                    <a:pt x="11" y="177"/>
                  </a:lnTo>
                  <a:lnTo>
                    <a:pt x="15" y="165"/>
                  </a:lnTo>
                  <a:lnTo>
                    <a:pt x="20" y="154"/>
                  </a:lnTo>
                  <a:lnTo>
                    <a:pt x="25" y="143"/>
                  </a:lnTo>
                  <a:lnTo>
                    <a:pt x="30" y="132"/>
                  </a:lnTo>
                  <a:lnTo>
                    <a:pt x="36" y="121"/>
                  </a:lnTo>
                  <a:lnTo>
                    <a:pt x="43" y="111"/>
                  </a:lnTo>
                  <a:lnTo>
                    <a:pt x="49" y="101"/>
                  </a:lnTo>
                  <a:lnTo>
                    <a:pt x="57" y="92"/>
                  </a:lnTo>
                  <a:lnTo>
                    <a:pt x="65" y="83"/>
                  </a:lnTo>
                  <a:lnTo>
                    <a:pt x="73" y="74"/>
                  </a:lnTo>
                  <a:lnTo>
                    <a:pt x="82" y="66"/>
                  </a:lnTo>
                  <a:lnTo>
                    <a:pt x="91" y="58"/>
                  </a:lnTo>
                  <a:lnTo>
                    <a:pt x="100" y="51"/>
                  </a:lnTo>
                  <a:lnTo>
                    <a:pt x="110" y="44"/>
                  </a:lnTo>
                  <a:lnTo>
                    <a:pt x="120" y="37"/>
                  </a:lnTo>
                  <a:lnTo>
                    <a:pt x="132" y="31"/>
                  </a:lnTo>
                  <a:lnTo>
                    <a:pt x="142" y="26"/>
                  </a:lnTo>
                  <a:lnTo>
                    <a:pt x="153" y="21"/>
                  </a:lnTo>
                  <a:lnTo>
                    <a:pt x="165" y="15"/>
                  </a:lnTo>
                  <a:lnTo>
                    <a:pt x="176" y="11"/>
                  </a:lnTo>
                  <a:lnTo>
                    <a:pt x="188" y="8"/>
                  </a:lnTo>
                  <a:lnTo>
                    <a:pt x="200" y="5"/>
                  </a:lnTo>
                  <a:lnTo>
                    <a:pt x="213" y="3"/>
                  </a:lnTo>
                  <a:lnTo>
                    <a:pt x="225" y="1"/>
                  </a:lnTo>
                  <a:lnTo>
                    <a:pt x="238" y="0"/>
                  </a:lnTo>
                  <a:lnTo>
                    <a:pt x="251" y="0"/>
                  </a:lnTo>
                  <a:lnTo>
                    <a:pt x="1760" y="0"/>
                  </a:lnTo>
                  <a:lnTo>
                    <a:pt x="1773" y="0"/>
                  </a:lnTo>
                  <a:lnTo>
                    <a:pt x="1785" y="1"/>
                  </a:lnTo>
                  <a:lnTo>
                    <a:pt x="1798" y="3"/>
                  </a:lnTo>
                  <a:lnTo>
                    <a:pt x="1810" y="5"/>
                  </a:lnTo>
                  <a:lnTo>
                    <a:pt x="1822" y="8"/>
                  </a:lnTo>
                  <a:lnTo>
                    <a:pt x="1834" y="11"/>
                  </a:lnTo>
                  <a:lnTo>
                    <a:pt x="1846" y="15"/>
                  </a:lnTo>
                  <a:lnTo>
                    <a:pt x="1857" y="21"/>
                  </a:lnTo>
                  <a:lnTo>
                    <a:pt x="1868" y="26"/>
                  </a:lnTo>
                  <a:lnTo>
                    <a:pt x="1879" y="31"/>
                  </a:lnTo>
                  <a:lnTo>
                    <a:pt x="1890" y="37"/>
                  </a:lnTo>
                  <a:lnTo>
                    <a:pt x="1900" y="44"/>
                  </a:lnTo>
                  <a:lnTo>
                    <a:pt x="1910" y="51"/>
                  </a:lnTo>
                  <a:lnTo>
                    <a:pt x="1920" y="58"/>
                  </a:lnTo>
                  <a:lnTo>
                    <a:pt x="1929" y="66"/>
                  </a:lnTo>
                  <a:lnTo>
                    <a:pt x="1938" y="74"/>
                  </a:lnTo>
                  <a:lnTo>
                    <a:pt x="1946" y="83"/>
                  </a:lnTo>
                  <a:lnTo>
                    <a:pt x="1954" y="92"/>
                  </a:lnTo>
                  <a:lnTo>
                    <a:pt x="1961" y="101"/>
                  </a:lnTo>
                  <a:lnTo>
                    <a:pt x="1968" y="111"/>
                  </a:lnTo>
                  <a:lnTo>
                    <a:pt x="1975" y="121"/>
                  </a:lnTo>
                  <a:lnTo>
                    <a:pt x="1981" y="132"/>
                  </a:lnTo>
                  <a:lnTo>
                    <a:pt x="1986" y="143"/>
                  </a:lnTo>
                  <a:lnTo>
                    <a:pt x="1991" y="154"/>
                  </a:lnTo>
                  <a:lnTo>
                    <a:pt x="1996" y="165"/>
                  </a:lnTo>
                  <a:lnTo>
                    <a:pt x="2000" y="177"/>
                  </a:lnTo>
                  <a:lnTo>
                    <a:pt x="2003" y="189"/>
                  </a:lnTo>
                  <a:lnTo>
                    <a:pt x="2006" y="201"/>
                  </a:lnTo>
                  <a:lnTo>
                    <a:pt x="2008" y="213"/>
                  </a:lnTo>
                  <a:lnTo>
                    <a:pt x="2010" y="225"/>
                  </a:lnTo>
                  <a:lnTo>
                    <a:pt x="2011" y="238"/>
                  </a:lnTo>
                  <a:lnTo>
                    <a:pt x="2011" y="2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3" name="Freeform 112"/>
            <p:cNvSpPr/>
            <p:nvPr/>
          </p:nvSpPr>
          <p:spPr bwMode="auto">
            <a:xfrm>
              <a:off x="10072688" y="2660650"/>
              <a:ext cx="42862" cy="20638"/>
            </a:xfrm>
            <a:custGeom>
              <a:avLst/>
              <a:gdLst>
                <a:gd name="T0" fmla="*/ 1004 w 1005"/>
                <a:gd name="T1" fmla="*/ 277 h 503"/>
                <a:gd name="T2" fmla="*/ 997 w 1005"/>
                <a:gd name="T3" fmla="*/ 314 h 503"/>
                <a:gd name="T4" fmla="*/ 985 w 1005"/>
                <a:gd name="T5" fmla="*/ 349 h 503"/>
                <a:gd name="T6" fmla="*/ 969 w 1005"/>
                <a:gd name="T7" fmla="*/ 381 h 503"/>
                <a:gd name="T8" fmla="*/ 948 w 1005"/>
                <a:gd name="T9" fmla="*/ 411 h 503"/>
                <a:gd name="T10" fmla="*/ 923 w 1005"/>
                <a:gd name="T11" fmla="*/ 437 h 503"/>
                <a:gd name="T12" fmla="*/ 894 w 1005"/>
                <a:gd name="T13" fmla="*/ 459 h 503"/>
                <a:gd name="T14" fmla="*/ 863 w 1005"/>
                <a:gd name="T15" fmla="*/ 477 h 503"/>
                <a:gd name="T16" fmla="*/ 828 w 1005"/>
                <a:gd name="T17" fmla="*/ 491 h 503"/>
                <a:gd name="T18" fmla="*/ 792 w 1005"/>
                <a:gd name="T19" fmla="*/ 500 h 503"/>
                <a:gd name="T20" fmla="*/ 754 w 1005"/>
                <a:gd name="T21" fmla="*/ 503 h 503"/>
                <a:gd name="T22" fmla="*/ 225 w 1005"/>
                <a:gd name="T23" fmla="*/ 501 h 503"/>
                <a:gd name="T24" fmla="*/ 188 w 1005"/>
                <a:gd name="T25" fmla="*/ 495 h 503"/>
                <a:gd name="T26" fmla="*/ 153 w 1005"/>
                <a:gd name="T27" fmla="*/ 482 h 503"/>
                <a:gd name="T28" fmla="*/ 120 w 1005"/>
                <a:gd name="T29" fmla="*/ 465 h 503"/>
                <a:gd name="T30" fmla="*/ 91 w 1005"/>
                <a:gd name="T31" fmla="*/ 444 h 503"/>
                <a:gd name="T32" fmla="*/ 65 w 1005"/>
                <a:gd name="T33" fmla="*/ 420 h 503"/>
                <a:gd name="T34" fmla="*/ 43 w 1005"/>
                <a:gd name="T35" fmla="*/ 391 h 503"/>
                <a:gd name="T36" fmla="*/ 25 w 1005"/>
                <a:gd name="T37" fmla="*/ 360 h 503"/>
                <a:gd name="T38" fmla="*/ 11 w 1005"/>
                <a:gd name="T39" fmla="*/ 326 h 503"/>
                <a:gd name="T40" fmla="*/ 3 w 1005"/>
                <a:gd name="T41" fmla="*/ 290 h 503"/>
                <a:gd name="T42" fmla="*/ 0 w 1005"/>
                <a:gd name="T43" fmla="*/ 252 h 503"/>
                <a:gd name="T44" fmla="*/ 3 w 1005"/>
                <a:gd name="T45" fmla="*/ 214 h 503"/>
                <a:gd name="T46" fmla="*/ 11 w 1005"/>
                <a:gd name="T47" fmla="*/ 176 h 503"/>
                <a:gd name="T48" fmla="*/ 25 w 1005"/>
                <a:gd name="T49" fmla="*/ 142 h 503"/>
                <a:gd name="T50" fmla="*/ 43 w 1005"/>
                <a:gd name="T51" fmla="*/ 111 h 503"/>
                <a:gd name="T52" fmla="*/ 65 w 1005"/>
                <a:gd name="T53" fmla="*/ 82 h 503"/>
                <a:gd name="T54" fmla="*/ 91 w 1005"/>
                <a:gd name="T55" fmla="*/ 58 h 503"/>
                <a:gd name="T56" fmla="*/ 120 w 1005"/>
                <a:gd name="T57" fmla="*/ 37 h 503"/>
                <a:gd name="T58" fmla="*/ 153 w 1005"/>
                <a:gd name="T59" fmla="*/ 20 h 503"/>
                <a:gd name="T60" fmla="*/ 188 w 1005"/>
                <a:gd name="T61" fmla="*/ 8 h 503"/>
                <a:gd name="T62" fmla="*/ 225 w 1005"/>
                <a:gd name="T63" fmla="*/ 2 h 503"/>
                <a:gd name="T64" fmla="*/ 754 w 1005"/>
                <a:gd name="T65" fmla="*/ 0 h 503"/>
                <a:gd name="T66" fmla="*/ 792 w 1005"/>
                <a:gd name="T67" fmla="*/ 3 h 503"/>
                <a:gd name="T68" fmla="*/ 828 w 1005"/>
                <a:gd name="T69" fmla="*/ 12 h 503"/>
                <a:gd name="T70" fmla="*/ 863 w 1005"/>
                <a:gd name="T71" fmla="*/ 25 h 503"/>
                <a:gd name="T72" fmla="*/ 894 w 1005"/>
                <a:gd name="T73" fmla="*/ 43 h 503"/>
                <a:gd name="T74" fmla="*/ 923 w 1005"/>
                <a:gd name="T75" fmla="*/ 65 h 503"/>
                <a:gd name="T76" fmla="*/ 948 w 1005"/>
                <a:gd name="T77" fmla="*/ 92 h 503"/>
                <a:gd name="T78" fmla="*/ 969 w 1005"/>
                <a:gd name="T79" fmla="*/ 121 h 503"/>
                <a:gd name="T80" fmla="*/ 985 w 1005"/>
                <a:gd name="T81" fmla="*/ 153 h 503"/>
                <a:gd name="T82" fmla="*/ 997 w 1005"/>
                <a:gd name="T83" fmla="*/ 188 h 503"/>
                <a:gd name="T84" fmla="*/ 1004 w 1005"/>
                <a:gd name="T85" fmla="*/ 22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5" h="503">
                  <a:moveTo>
                    <a:pt x="1005" y="252"/>
                  </a:moveTo>
                  <a:lnTo>
                    <a:pt x="1005" y="264"/>
                  </a:lnTo>
                  <a:lnTo>
                    <a:pt x="1004" y="277"/>
                  </a:lnTo>
                  <a:lnTo>
                    <a:pt x="1002" y="290"/>
                  </a:lnTo>
                  <a:lnTo>
                    <a:pt x="1000" y="302"/>
                  </a:lnTo>
                  <a:lnTo>
                    <a:pt x="997" y="314"/>
                  </a:lnTo>
                  <a:lnTo>
                    <a:pt x="994" y="326"/>
                  </a:lnTo>
                  <a:lnTo>
                    <a:pt x="990" y="337"/>
                  </a:lnTo>
                  <a:lnTo>
                    <a:pt x="985" y="349"/>
                  </a:lnTo>
                  <a:lnTo>
                    <a:pt x="980" y="360"/>
                  </a:lnTo>
                  <a:lnTo>
                    <a:pt x="975" y="371"/>
                  </a:lnTo>
                  <a:lnTo>
                    <a:pt x="969" y="381"/>
                  </a:lnTo>
                  <a:lnTo>
                    <a:pt x="962" y="391"/>
                  </a:lnTo>
                  <a:lnTo>
                    <a:pt x="955" y="401"/>
                  </a:lnTo>
                  <a:lnTo>
                    <a:pt x="948" y="411"/>
                  </a:lnTo>
                  <a:lnTo>
                    <a:pt x="940" y="420"/>
                  </a:lnTo>
                  <a:lnTo>
                    <a:pt x="932" y="428"/>
                  </a:lnTo>
                  <a:lnTo>
                    <a:pt x="923" y="437"/>
                  </a:lnTo>
                  <a:lnTo>
                    <a:pt x="914" y="444"/>
                  </a:lnTo>
                  <a:lnTo>
                    <a:pt x="904" y="452"/>
                  </a:lnTo>
                  <a:lnTo>
                    <a:pt x="894" y="459"/>
                  </a:lnTo>
                  <a:lnTo>
                    <a:pt x="884" y="465"/>
                  </a:lnTo>
                  <a:lnTo>
                    <a:pt x="874" y="471"/>
                  </a:lnTo>
                  <a:lnTo>
                    <a:pt x="863" y="477"/>
                  </a:lnTo>
                  <a:lnTo>
                    <a:pt x="851" y="482"/>
                  </a:lnTo>
                  <a:lnTo>
                    <a:pt x="840" y="486"/>
                  </a:lnTo>
                  <a:lnTo>
                    <a:pt x="828" y="491"/>
                  </a:lnTo>
                  <a:lnTo>
                    <a:pt x="816" y="495"/>
                  </a:lnTo>
                  <a:lnTo>
                    <a:pt x="804" y="497"/>
                  </a:lnTo>
                  <a:lnTo>
                    <a:pt x="792" y="500"/>
                  </a:lnTo>
                  <a:lnTo>
                    <a:pt x="779" y="501"/>
                  </a:lnTo>
                  <a:lnTo>
                    <a:pt x="767" y="502"/>
                  </a:lnTo>
                  <a:lnTo>
                    <a:pt x="754" y="503"/>
                  </a:lnTo>
                  <a:lnTo>
                    <a:pt x="251" y="503"/>
                  </a:lnTo>
                  <a:lnTo>
                    <a:pt x="238" y="502"/>
                  </a:lnTo>
                  <a:lnTo>
                    <a:pt x="225" y="501"/>
                  </a:lnTo>
                  <a:lnTo>
                    <a:pt x="213" y="500"/>
                  </a:lnTo>
                  <a:lnTo>
                    <a:pt x="200" y="497"/>
                  </a:lnTo>
                  <a:lnTo>
                    <a:pt x="188" y="495"/>
                  </a:lnTo>
                  <a:lnTo>
                    <a:pt x="176" y="491"/>
                  </a:lnTo>
                  <a:lnTo>
                    <a:pt x="165" y="486"/>
                  </a:lnTo>
                  <a:lnTo>
                    <a:pt x="153" y="482"/>
                  </a:lnTo>
                  <a:lnTo>
                    <a:pt x="141" y="477"/>
                  </a:lnTo>
                  <a:lnTo>
                    <a:pt x="131" y="471"/>
                  </a:lnTo>
                  <a:lnTo>
                    <a:pt x="120" y="465"/>
                  </a:lnTo>
                  <a:lnTo>
                    <a:pt x="110" y="459"/>
                  </a:lnTo>
                  <a:lnTo>
                    <a:pt x="100" y="452"/>
                  </a:lnTo>
                  <a:lnTo>
                    <a:pt x="91" y="444"/>
                  </a:lnTo>
                  <a:lnTo>
                    <a:pt x="82" y="437"/>
                  </a:lnTo>
                  <a:lnTo>
                    <a:pt x="73" y="428"/>
                  </a:lnTo>
                  <a:lnTo>
                    <a:pt x="65" y="420"/>
                  </a:lnTo>
                  <a:lnTo>
                    <a:pt x="57" y="411"/>
                  </a:lnTo>
                  <a:lnTo>
                    <a:pt x="49" y="401"/>
                  </a:lnTo>
                  <a:lnTo>
                    <a:pt x="43" y="391"/>
                  </a:lnTo>
                  <a:lnTo>
                    <a:pt x="36" y="381"/>
                  </a:lnTo>
                  <a:lnTo>
                    <a:pt x="30" y="371"/>
                  </a:lnTo>
                  <a:lnTo>
                    <a:pt x="25" y="360"/>
                  </a:lnTo>
                  <a:lnTo>
                    <a:pt x="20" y="349"/>
                  </a:lnTo>
                  <a:lnTo>
                    <a:pt x="15" y="337"/>
                  </a:lnTo>
                  <a:lnTo>
                    <a:pt x="11" y="326"/>
                  </a:lnTo>
                  <a:lnTo>
                    <a:pt x="8" y="314"/>
                  </a:lnTo>
                  <a:lnTo>
                    <a:pt x="5" y="302"/>
                  </a:lnTo>
                  <a:lnTo>
                    <a:pt x="3" y="290"/>
                  </a:lnTo>
                  <a:lnTo>
                    <a:pt x="1" y="277"/>
                  </a:lnTo>
                  <a:lnTo>
                    <a:pt x="0" y="264"/>
                  </a:lnTo>
                  <a:lnTo>
                    <a:pt x="0" y="252"/>
                  </a:lnTo>
                  <a:lnTo>
                    <a:pt x="0" y="239"/>
                  </a:lnTo>
                  <a:lnTo>
                    <a:pt x="1" y="226"/>
                  </a:lnTo>
                  <a:lnTo>
                    <a:pt x="3" y="214"/>
                  </a:lnTo>
                  <a:lnTo>
                    <a:pt x="5" y="200"/>
                  </a:lnTo>
                  <a:lnTo>
                    <a:pt x="8" y="188"/>
                  </a:lnTo>
                  <a:lnTo>
                    <a:pt x="11" y="176"/>
                  </a:lnTo>
                  <a:lnTo>
                    <a:pt x="15" y="165"/>
                  </a:lnTo>
                  <a:lnTo>
                    <a:pt x="20" y="153"/>
                  </a:lnTo>
                  <a:lnTo>
                    <a:pt x="25" y="142"/>
                  </a:lnTo>
                  <a:lnTo>
                    <a:pt x="30" y="131"/>
                  </a:lnTo>
                  <a:lnTo>
                    <a:pt x="36" y="121"/>
                  </a:lnTo>
                  <a:lnTo>
                    <a:pt x="43" y="111"/>
                  </a:lnTo>
                  <a:lnTo>
                    <a:pt x="49" y="101"/>
                  </a:lnTo>
                  <a:lnTo>
                    <a:pt x="57" y="92"/>
                  </a:lnTo>
                  <a:lnTo>
                    <a:pt x="65" y="82"/>
                  </a:lnTo>
                  <a:lnTo>
                    <a:pt x="73" y="74"/>
                  </a:lnTo>
                  <a:lnTo>
                    <a:pt x="82" y="65"/>
                  </a:lnTo>
                  <a:lnTo>
                    <a:pt x="91" y="58"/>
                  </a:lnTo>
                  <a:lnTo>
                    <a:pt x="100" y="50"/>
                  </a:lnTo>
                  <a:lnTo>
                    <a:pt x="110" y="43"/>
                  </a:lnTo>
                  <a:lnTo>
                    <a:pt x="120" y="37"/>
                  </a:lnTo>
                  <a:lnTo>
                    <a:pt x="131" y="31"/>
                  </a:lnTo>
                  <a:lnTo>
                    <a:pt x="141" y="25"/>
                  </a:lnTo>
                  <a:lnTo>
                    <a:pt x="153" y="20"/>
                  </a:lnTo>
                  <a:lnTo>
                    <a:pt x="165" y="16"/>
                  </a:lnTo>
                  <a:lnTo>
                    <a:pt x="176" y="12"/>
                  </a:lnTo>
                  <a:lnTo>
                    <a:pt x="188" y="8"/>
                  </a:lnTo>
                  <a:lnTo>
                    <a:pt x="200" y="6"/>
                  </a:lnTo>
                  <a:lnTo>
                    <a:pt x="213" y="3"/>
                  </a:lnTo>
                  <a:lnTo>
                    <a:pt x="225" y="2"/>
                  </a:lnTo>
                  <a:lnTo>
                    <a:pt x="238" y="1"/>
                  </a:lnTo>
                  <a:lnTo>
                    <a:pt x="251" y="0"/>
                  </a:lnTo>
                  <a:lnTo>
                    <a:pt x="754" y="0"/>
                  </a:lnTo>
                  <a:lnTo>
                    <a:pt x="767" y="1"/>
                  </a:lnTo>
                  <a:lnTo>
                    <a:pt x="779" y="2"/>
                  </a:lnTo>
                  <a:lnTo>
                    <a:pt x="792" y="3"/>
                  </a:lnTo>
                  <a:lnTo>
                    <a:pt x="804" y="6"/>
                  </a:lnTo>
                  <a:lnTo>
                    <a:pt x="816" y="8"/>
                  </a:lnTo>
                  <a:lnTo>
                    <a:pt x="828" y="12"/>
                  </a:lnTo>
                  <a:lnTo>
                    <a:pt x="840" y="16"/>
                  </a:lnTo>
                  <a:lnTo>
                    <a:pt x="851" y="20"/>
                  </a:lnTo>
                  <a:lnTo>
                    <a:pt x="863" y="25"/>
                  </a:lnTo>
                  <a:lnTo>
                    <a:pt x="874" y="31"/>
                  </a:lnTo>
                  <a:lnTo>
                    <a:pt x="884" y="37"/>
                  </a:lnTo>
                  <a:lnTo>
                    <a:pt x="894" y="43"/>
                  </a:lnTo>
                  <a:lnTo>
                    <a:pt x="904" y="50"/>
                  </a:lnTo>
                  <a:lnTo>
                    <a:pt x="914" y="58"/>
                  </a:lnTo>
                  <a:lnTo>
                    <a:pt x="923" y="65"/>
                  </a:lnTo>
                  <a:lnTo>
                    <a:pt x="932" y="74"/>
                  </a:lnTo>
                  <a:lnTo>
                    <a:pt x="940" y="82"/>
                  </a:lnTo>
                  <a:lnTo>
                    <a:pt x="948" y="92"/>
                  </a:lnTo>
                  <a:lnTo>
                    <a:pt x="955" y="101"/>
                  </a:lnTo>
                  <a:lnTo>
                    <a:pt x="962" y="111"/>
                  </a:lnTo>
                  <a:lnTo>
                    <a:pt x="969" y="121"/>
                  </a:lnTo>
                  <a:lnTo>
                    <a:pt x="975" y="131"/>
                  </a:lnTo>
                  <a:lnTo>
                    <a:pt x="980" y="142"/>
                  </a:lnTo>
                  <a:lnTo>
                    <a:pt x="985" y="153"/>
                  </a:lnTo>
                  <a:lnTo>
                    <a:pt x="990" y="165"/>
                  </a:lnTo>
                  <a:lnTo>
                    <a:pt x="994" y="176"/>
                  </a:lnTo>
                  <a:lnTo>
                    <a:pt x="997" y="188"/>
                  </a:lnTo>
                  <a:lnTo>
                    <a:pt x="1000" y="200"/>
                  </a:lnTo>
                  <a:lnTo>
                    <a:pt x="1002" y="214"/>
                  </a:lnTo>
                  <a:lnTo>
                    <a:pt x="1004" y="226"/>
                  </a:lnTo>
                  <a:lnTo>
                    <a:pt x="1005" y="239"/>
                  </a:lnTo>
                  <a:lnTo>
                    <a:pt x="1005" y="2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grpSp>
      <p:grpSp>
        <p:nvGrpSpPr>
          <p:cNvPr id="84" name="Group 60"/>
          <p:cNvGrpSpPr/>
          <p:nvPr/>
        </p:nvGrpSpPr>
        <p:grpSpPr>
          <a:xfrm>
            <a:off x="6469628" y="2553563"/>
            <a:ext cx="469139" cy="470218"/>
            <a:chOff x="6826250" y="4151313"/>
            <a:chExt cx="690563" cy="692151"/>
          </a:xfrm>
          <a:solidFill>
            <a:schemeClr val="bg1"/>
          </a:solidFill>
        </p:grpSpPr>
        <p:sp>
          <p:nvSpPr>
            <p:cNvPr id="85" name="Freeform 228"/>
            <p:cNvSpPr>
              <a:spLocks noEditPoints="1"/>
            </p:cNvSpPr>
            <p:nvPr/>
          </p:nvSpPr>
          <p:spPr bwMode="auto">
            <a:xfrm>
              <a:off x="6826250" y="4216401"/>
              <a:ext cx="628650" cy="627063"/>
            </a:xfrm>
            <a:custGeom>
              <a:avLst/>
              <a:gdLst>
                <a:gd name="T0" fmla="*/ 12770 w 14656"/>
                <a:gd name="T1" fmla="*/ 6106 h 14620"/>
                <a:gd name="T2" fmla="*/ 12640 w 14656"/>
                <a:gd name="T3" fmla="*/ 6115 h 14620"/>
                <a:gd name="T4" fmla="*/ 12519 w 14656"/>
                <a:gd name="T5" fmla="*/ 6055 h 14620"/>
                <a:gd name="T6" fmla="*/ 9966 w 14656"/>
                <a:gd name="T7" fmla="*/ 5994 h 14620"/>
                <a:gd name="T8" fmla="*/ 8414 w 14656"/>
                <a:gd name="T9" fmla="*/ 5281 h 14620"/>
                <a:gd name="T10" fmla="*/ 6782 w 14656"/>
                <a:gd name="T11" fmla="*/ 4968 h 14620"/>
                <a:gd name="T12" fmla="*/ 5698 w 14656"/>
                <a:gd name="T13" fmla="*/ 4822 h 14620"/>
                <a:gd name="T14" fmla="*/ 8599 w 14656"/>
                <a:gd name="T15" fmla="*/ 2123 h 14620"/>
                <a:gd name="T16" fmla="*/ 8551 w 14656"/>
                <a:gd name="T17" fmla="*/ 1998 h 14620"/>
                <a:gd name="T18" fmla="*/ 8574 w 14656"/>
                <a:gd name="T19" fmla="*/ 1868 h 14620"/>
                <a:gd name="T20" fmla="*/ 9364 w 14656"/>
                <a:gd name="T21" fmla="*/ 1057 h 14620"/>
                <a:gd name="T22" fmla="*/ 9489 w 14656"/>
                <a:gd name="T23" fmla="*/ 1010 h 14620"/>
                <a:gd name="T24" fmla="*/ 9619 w 14656"/>
                <a:gd name="T25" fmla="*/ 1032 h 14620"/>
                <a:gd name="T26" fmla="*/ 13601 w 14656"/>
                <a:gd name="T27" fmla="*/ 5006 h 14620"/>
                <a:gd name="T28" fmla="*/ 13650 w 14656"/>
                <a:gd name="T29" fmla="*/ 5131 h 14620"/>
                <a:gd name="T30" fmla="*/ 13627 w 14656"/>
                <a:gd name="T31" fmla="*/ 5261 h 14620"/>
                <a:gd name="T32" fmla="*/ 8336 w 14656"/>
                <a:gd name="T33" fmla="*/ 13377 h 14620"/>
                <a:gd name="T34" fmla="*/ 8074 w 14656"/>
                <a:gd name="T35" fmla="*/ 13585 h 14620"/>
                <a:gd name="T36" fmla="*/ 7781 w 14656"/>
                <a:gd name="T37" fmla="*/ 13595 h 14620"/>
                <a:gd name="T38" fmla="*/ 7556 w 14656"/>
                <a:gd name="T39" fmla="*/ 13465 h 14620"/>
                <a:gd name="T40" fmla="*/ 1014 w 14656"/>
                <a:gd name="T41" fmla="*/ 6852 h 14620"/>
                <a:gd name="T42" fmla="*/ 1065 w 14656"/>
                <a:gd name="T43" fmla="*/ 6524 h 14620"/>
                <a:gd name="T44" fmla="*/ 1308 w 14656"/>
                <a:gd name="T45" fmla="*/ 6300 h 14620"/>
                <a:gd name="T46" fmla="*/ 6805 w 14656"/>
                <a:gd name="T47" fmla="*/ 5480 h 14620"/>
                <a:gd name="T48" fmla="*/ 8979 w 14656"/>
                <a:gd name="T49" fmla="*/ 6023 h 14620"/>
                <a:gd name="T50" fmla="*/ 10402 w 14656"/>
                <a:gd name="T51" fmla="*/ 369 h 14620"/>
                <a:gd name="T52" fmla="*/ 10132 w 14656"/>
                <a:gd name="T53" fmla="*/ 163 h 14620"/>
                <a:gd name="T54" fmla="*/ 9820 w 14656"/>
                <a:gd name="T55" fmla="*/ 38 h 14620"/>
                <a:gd name="T56" fmla="*/ 9482 w 14656"/>
                <a:gd name="T57" fmla="*/ 0 h 14620"/>
                <a:gd name="T58" fmla="*/ 9147 w 14656"/>
                <a:gd name="T59" fmla="*/ 55 h 14620"/>
                <a:gd name="T60" fmla="*/ 8841 w 14656"/>
                <a:gd name="T61" fmla="*/ 195 h 14620"/>
                <a:gd name="T62" fmla="*/ 7892 w 14656"/>
                <a:gd name="T63" fmla="*/ 1104 h 14620"/>
                <a:gd name="T64" fmla="*/ 7692 w 14656"/>
                <a:gd name="T65" fmla="*/ 1380 h 14620"/>
                <a:gd name="T66" fmla="*/ 7576 w 14656"/>
                <a:gd name="T67" fmla="*/ 1695 h 14620"/>
                <a:gd name="T68" fmla="*/ 7548 w 14656"/>
                <a:gd name="T69" fmla="*/ 2062 h 14620"/>
                <a:gd name="T70" fmla="*/ 7669 w 14656"/>
                <a:gd name="T71" fmla="*/ 2522 h 14620"/>
                <a:gd name="T72" fmla="*/ 623 w 14656"/>
                <a:gd name="T73" fmla="*/ 5539 h 14620"/>
                <a:gd name="T74" fmla="*/ 274 w 14656"/>
                <a:gd name="T75" fmla="*/ 5894 h 14620"/>
                <a:gd name="T76" fmla="*/ 58 w 14656"/>
                <a:gd name="T77" fmla="*/ 6345 h 14620"/>
                <a:gd name="T78" fmla="*/ 3 w 14656"/>
                <a:gd name="T79" fmla="*/ 6850 h 14620"/>
                <a:gd name="T80" fmla="*/ 114 w 14656"/>
                <a:gd name="T81" fmla="*/ 7337 h 14620"/>
                <a:gd name="T82" fmla="*/ 382 w 14656"/>
                <a:gd name="T83" fmla="*/ 7767 h 14620"/>
                <a:gd name="T84" fmla="*/ 7067 w 14656"/>
                <a:gd name="T85" fmla="*/ 14362 h 14620"/>
                <a:gd name="T86" fmla="*/ 7416 w 14656"/>
                <a:gd name="T87" fmla="*/ 14537 h 14620"/>
                <a:gd name="T88" fmla="*/ 7800 w 14656"/>
                <a:gd name="T89" fmla="*/ 14616 h 14620"/>
                <a:gd name="T90" fmla="*/ 8103 w 14656"/>
                <a:gd name="T91" fmla="*/ 14608 h 14620"/>
                <a:gd name="T92" fmla="*/ 8574 w 14656"/>
                <a:gd name="T93" fmla="*/ 14467 h 14620"/>
                <a:gd name="T94" fmla="*/ 8985 w 14656"/>
                <a:gd name="T95" fmla="*/ 14171 h 14620"/>
                <a:gd name="T96" fmla="*/ 9276 w 14656"/>
                <a:gd name="T97" fmla="*/ 13754 h 14620"/>
                <a:gd name="T98" fmla="*/ 12327 w 14656"/>
                <a:gd name="T99" fmla="*/ 7076 h 14620"/>
                <a:gd name="T100" fmla="*/ 12781 w 14656"/>
                <a:gd name="T101" fmla="*/ 7126 h 14620"/>
                <a:gd name="T102" fmla="*/ 13112 w 14656"/>
                <a:gd name="T103" fmla="*/ 7056 h 14620"/>
                <a:gd name="T104" fmla="*/ 13410 w 14656"/>
                <a:gd name="T105" fmla="*/ 6900 h 14620"/>
                <a:gd name="T106" fmla="*/ 14350 w 14656"/>
                <a:gd name="T107" fmla="*/ 5980 h 14620"/>
                <a:gd name="T108" fmla="*/ 14535 w 14656"/>
                <a:gd name="T109" fmla="*/ 5696 h 14620"/>
                <a:gd name="T110" fmla="*/ 14637 w 14656"/>
                <a:gd name="T111" fmla="*/ 5373 h 14620"/>
                <a:gd name="T112" fmla="*/ 14649 w 14656"/>
                <a:gd name="T113" fmla="*/ 5030 h 14620"/>
                <a:gd name="T114" fmla="*/ 14572 w 14656"/>
                <a:gd name="T115" fmla="*/ 4701 h 14620"/>
                <a:gd name="T116" fmla="*/ 14410 w 14656"/>
                <a:gd name="T117" fmla="*/ 4405 h 14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56" h="14620">
                  <a:moveTo>
                    <a:pt x="13576" y="5334"/>
                  </a:moveTo>
                  <a:lnTo>
                    <a:pt x="12866" y="6046"/>
                  </a:lnTo>
                  <a:lnTo>
                    <a:pt x="12856" y="6055"/>
                  </a:lnTo>
                  <a:lnTo>
                    <a:pt x="12847" y="6064"/>
                  </a:lnTo>
                  <a:lnTo>
                    <a:pt x="12837" y="6071"/>
                  </a:lnTo>
                  <a:lnTo>
                    <a:pt x="12826" y="6079"/>
                  </a:lnTo>
                  <a:lnTo>
                    <a:pt x="12816" y="6085"/>
                  </a:lnTo>
                  <a:lnTo>
                    <a:pt x="12805" y="6091"/>
                  </a:lnTo>
                  <a:lnTo>
                    <a:pt x="12794" y="6097"/>
                  </a:lnTo>
                  <a:lnTo>
                    <a:pt x="12782" y="6102"/>
                  </a:lnTo>
                  <a:lnTo>
                    <a:pt x="12770" y="6106"/>
                  </a:lnTo>
                  <a:lnTo>
                    <a:pt x="12759" y="6110"/>
                  </a:lnTo>
                  <a:lnTo>
                    <a:pt x="12747" y="6113"/>
                  </a:lnTo>
                  <a:lnTo>
                    <a:pt x="12735" y="6115"/>
                  </a:lnTo>
                  <a:lnTo>
                    <a:pt x="12723" y="6117"/>
                  </a:lnTo>
                  <a:lnTo>
                    <a:pt x="12712" y="6119"/>
                  </a:lnTo>
                  <a:lnTo>
                    <a:pt x="12700" y="6120"/>
                  </a:lnTo>
                  <a:lnTo>
                    <a:pt x="12688" y="6120"/>
                  </a:lnTo>
                  <a:lnTo>
                    <a:pt x="12676" y="6120"/>
                  </a:lnTo>
                  <a:lnTo>
                    <a:pt x="12664" y="6119"/>
                  </a:lnTo>
                  <a:lnTo>
                    <a:pt x="12652" y="6117"/>
                  </a:lnTo>
                  <a:lnTo>
                    <a:pt x="12640" y="6115"/>
                  </a:lnTo>
                  <a:lnTo>
                    <a:pt x="12628" y="6113"/>
                  </a:lnTo>
                  <a:lnTo>
                    <a:pt x="12615" y="6110"/>
                  </a:lnTo>
                  <a:lnTo>
                    <a:pt x="12604" y="6106"/>
                  </a:lnTo>
                  <a:lnTo>
                    <a:pt x="12593" y="6102"/>
                  </a:lnTo>
                  <a:lnTo>
                    <a:pt x="12581" y="6097"/>
                  </a:lnTo>
                  <a:lnTo>
                    <a:pt x="12571" y="6091"/>
                  </a:lnTo>
                  <a:lnTo>
                    <a:pt x="12560" y="6085"/>
                  </a:lnTo>
                  <a:lnTo>
                    <a:pt x="12549" y="6079"/>
                  </a:lnTo>
                  <a:lnTo>
                    <a:pt x="12539" y="6071"/>
                  </a:lnTo>
                  <a:lnTo>
                    <a:pt x="12529" y="6064"/>
                  </a:lnTo>
                  <a:lnTo>
                    <a:pt x="12519" y="6055"/>
                  </a:lnTo>
                  <a:lnTo>
                    <a:pt x="12510" y="6046"/>
                  </a:lnTo>
                  <a:lnTo>
                    <a:pt x="11621" y="5156"/>
                  </a:lnTo>
                  <a:lnTo>
                    <a:pt x="10900" y="6965"/>
                  </a:lnTo>
                  <a:lnTo>
                    <a:pt x="10961" y="6813"/>
                  </a:lnTo>
                  <a:lnTo>
                    <a:pt x="10819" y="6674"/>
                  </a:lnTo>
                  <a:lnTo>
                    <a:pt x="10677" y="6544"/>
                  </a:lnTo>
                  <a:lnTo>
                    <a:pt x="10534" y="6420"/>
                  </a:lnTo>
                  <a:lnTo>
                    <a:pt x="10392" y="6304"/>
                  </a:lnTo>
                  <a:lnTo>
                    <a:pt x="10251" y="6194"/>
                  </a:lnTo>
                  <a:lnTo>
                    <a:pt x="10108" y="6091"/>
                  </a:lnTo>
                  <a:lnTo>
                    <a:pt x="9966" y="5994"/>
                  </a:lnTo>
                  <a:lnTo>
                    <a:pt x="9823" y="5905"/>
                  </a:lnTo>
                  <a:lnTo>
                    <a:pt x="9681" y="5820"/>
                  </a:lnTo>
                  <a:lnTo>
                    <a:pt x="9539" y="5740"/>
                  </a:lnTo>
                  <a:lnTo>
                    <a:pt x="9397" y="5667"/>
                  </a:lnTo>
                  <a:lnTo>
                    <a:pt x="9257" y="5598"/>
                  </a:lnTo>
                  <a:lnTo>
                    <a:pt x="9115" y="5535"/>
                  </a:lnTo>
                  <a:lnTo>
                    <a:pt x="8974" y="5475"/>
                  </a:lnTo>
                  <a:lnTo>
                    <a:pt x="8833" y="5421"/>
                  </a:lnTo>
                  <a:lnTo>
                    <a:pt x="8693" y="5370"/>
                  </a:lnTo>
                  <a:lnTo>
                    <a:pt x="8553" y="5324"/>
                  </a:lnTo>
                  <a:lnTo>
                    <a:pt x="8414" y="5281"/>
                  </a:lnTo>
                  <a:lnTo>
                    <a:pt x="8275" y="5241"/>
                  </a:lnTo>
                  <a:lnTo>
                    <a:pt x="8136" y="5205"/>
                  </a:lnTo>
                  <a:lnTo>
                    <a:pt x="7997" y="5172"/>
                  </a:lnTo>
                  <a:lnTo>
                    <a:pt x="7860" y="5141"/>
                  </a:lnTo>
                  <a:lnTo>
                    <a:pt x="7723" y="5113"/>
                  </a:lnTo>
                  <a:lnTo>
                    <a:pt x="7587" y="5088"/>
                  </a:lnTo>
                  <a:lnTo>
                    <a:pt x="7451" y="5065"/>
                  </a:lnTo>
                  <a:lnTo>
                    <a:pt x="7315" y="5043"/>
                  </a:lnTo>
                  <a:lnTo>
                    <a:pt x="7180" y="5022"/>
                  </a:lnTo>
                  <a:lnTo>
                    <a:pt x="7047" y="5003"/>
                  </a:lnTo>
                  <a:lnTo>
                    <a:pt x="6782" y="4968"/>
                  </a:lnTo>
                  <a:lnTo>
                    <a:pt x="6519" y="4936"/>
                  </a:lnTo>
                  <a:lnTo>
                    <a:pt x="6436" y="4926"/>
                  </a:lnTo>
                  <a:lnTo>
                    <a:pt x="6354" y="4915"/>
                  </a:lnTo>
                  <a:lnTo>
                    <a:pt x="6270" y="4905"/>
                  </a:lnTo>
                  <a:lnTo>
                    <a:pt x="6188" y="4893"/>
                  </a:lnTo>
                  <a:lnTo>
                    <a:pt x="6105" y="4882"/>
                  </a:lnTo>
                  <a:lnTo>
                    <a:pt x="6024" y="4871"/>
                  </a:lnTo>
                  <a:lnTo>
                    <a:pt x="5942" y="4859"/>
                  </a:lnTo>
                  <a:lnTo>
                    <a:pt x="5861" y="4847"/>
                  </a:lnTo>
                  <a:lnTo>
                    <a:pt x="5779" y="4835"/>
                  </a:lnTo>
                  <a:lnTo>
                    <a:pt x="5698" y="4822"/>
                  </a:lnTo>
                  <a:lnTo>
                    <a:pt x="5617" y="4809"/>
                  </a:lnTo>
                  <a:lnTo>
                    <a:pt x="5537" y="4795"/>
                  </a:lnTo>
                  <a:lnTo>
                    <a:pt x="5456" y="4779"/>
                  </a:lnTo>
                  <a:lnTo>
                    <a:pt x="5376" y="4764"/>
                  </a:lnTo>
                  <a:lnTo>
                    <a:pt x="5296" y="4748"/>
                  </a:lnTo>
                  <a:lnTo>
                    <a:pt x="5216" y="4731"/>
                  </a:lnTo>
                  <a:lnTo>
                    <a:pt x="9487" y="3017"/>
                  </a:lnTo>
                  <a:lnTo>
                    <a:pt x="8624" y="2152"/>
                  </a:lnTo>
                  <a:lnTo>
                    <a:pt x="8615" y="2143"/>
                  </a:lnTo>
                  <a:lnTo>
                    <a:pt x="8607" y="2133"/>
                  </a:lnTo>
                  <a:lnTo>
                    <a:pt x="8599" y="2123"/>
                  </a:lnTo>
                  <a:lnTo>
                    <a:pt x="8592" y="2113"/>
                  </a:lnTo>
                  <a:lnTo>
                    <a:pt x="8586" y="2102"/>
                  </a:lnTo>
                  <a:lnTo>
                    <a:pt x="8580" y="2091"/>
                  </a:lnTo>
                  <a:lnTo>
                    <a:pt x="8574" y="2080"/>
                  </a:lnTo>
                  <a:lnTo>
                    <a:pt x="8569" y="2068"/>
                  </a:lnTo>
                  <a:lnTo>
                    <a:pt x="8565" y="2057"/>
                  </a:lnTo>
                  <a:lnTo>
                    <a:pt x="8561" y="2046"/>
                  </a:lnTo>
                  <a:lnTo>
                    <a:pt x="8558" y="2034"/>
                  </a:lnTo>
                  <a:lnTo>
                    <a:pt x="8555" y="2022"/>
                  </a:lnTo>
                  <a:lnTo>
                    <a:pt x="8553" y="2010"/>
                  </a:lnTo>
                  <a:lnTo>
                    <a:pt x="8551" y="1998"/>
                  </a:lnTo>
                  <a:lnTo>
                    <a:pt x="8550" y="1986"/>
                  </a:lnTo>
                  <a:lnTo>
                    <a:pt x="8550" y="1974"/>
                  </a:lnTo>
                  <a:lnTo>
                    <a:pt x="8550" y="1961"/>
                  </a:lnTo>
                  <a:lnTo>
                    <a:pt x="8551" y="1949"/>
                  </a:lnTo>
                  <a:lnTo>
                    <a:pt x="8553" y="1938"/>
                  </a:lnTo>
                  <a:lnTo>
                    <a:pt x="8555" y="1926"/>
                  </a:lnTo>
                  <a:lnTo>
                    <a:pt x="8558" y="1914"/>
                  </a:lnTo>
                  <a:lnTo>
                    <a:pt x="8562" y="1902"/>
                  </a:lnTo>
                  <a:lnTo>
                    <a:pt x="8565" y="1891"/>
                  </a:lnTo>
                  <a:lnTo>
                    <a:pt x="8570" y="1879"/>
                  </a:lnTo>
                  <a:lnTo>
                    <a:pt x="8574" y="1868"/>
                  </a:lnTo>
                  <a:lnTo>
                    <a:pt x="8580" y="1857"/>
                  </a:lnTo>
                  <a:lnTo>
                    <a:pt x="8586" y="1845"/>
                  </a:lnTo>
                  <a:lnTo>
                    <a:pt x="8593" y="1835"/>
                  </a:lnTo>
                  <a:lnTo>
                    <a:pt x="8600" y="1825"/>
                  </a:lnTo>
                  <a:lnTo>
                    <a:pt x="8608" y="1815"/>
                  </a:lnTo>
                  <a:lnTo>
                    <a:pt x="8616" y="1805"/>
                  </a:lnTo>
                  <a:lnTo>
                    <a:pt x="8625" y="1796"/>
                  </a:lnTo>
                  <a:lnTo>
                    <a:pt x="9335" y="1082"/>
                  </a:lnTo>
                  <a:lnTo>
                    <a:pt x="9344" y="1073"/>
                  </a:lnTo>
                  <a:lnTo>
                    <a:pt x="9354" y="1065"/>
                  </a:lnTo>
                  <a:lnTo>
                    <a:pt x="9364" y="1057"/>
                  </a:lnTo>
                  <a:lnTo>
                    <a:pt x="9374" y="1050"/>
                  </a:lnTo>
                  <a:lnTo>
                    <a:pt x="9385" y="1043"/>
                  </a:lnTo>
                  <a:lnTo>
                    <a:pt x="9396" y="1037"/>
                  </a:lnTo>
                  <a:lnTo>
                    <a:pt x="9408" y="1032"/>
                  </a:lnTo>
                  <a:lnTo>
                    <a:pt x="9419" y="1027"/>
                  </a:lnTo>
                  <a:lnTo>
                    <a:pt x="9430" y="1023"/>
                  </a:lnTo>
                  <a:lnTo>
                    <a:pt x="9442" y="1019"/>
                  </a:lnTo>
                  <a:lnTo>
                    <a:pt x="9454" y="1016"/>
                  </a:lnTo>
                  <a:lnTo>
                    <a:pt x="9465" y="1013"/>
                  </a:lnTo>
                  <a:lnTo>
                    <a:pt x="9477" y="1011"/>
                  </a:lnTo>
                  <a:lnTo>
                    <a:pt x="9489" y="1010"/>
                  </a:lnTo>
                  <a:lnTo>
                    <a:pt x="9501" y="1009"/>
                  </a:lnTo>
                  <a:lnTo>
                    <a:pt x="9513" y="1009"/>
                  </a:lnTo>
                  <a:lnTo>
                    <a:pt x="9525" y="1009"/>
                  </a:lnTo>
                  <a:lnTo>
                    <a:pt x="9537" y="1010"/>
                  </a:lnTo>
                  <a:lnTo>
                    <a:pt x="9549" y="1011"/>
                  </a:lnTo>
                  <a:lnTo>
                    <a:pt x="9561" y="1013"/>
                  </a:lnTo>
                  <a:lnTo>
                    <a:pt x="9574" y="1016"/>
                  </a:lnTo>
                  <a:lnTo>
                    <a:pt x="9585" y="1019"/>
                  </a:lnTo>
                  <a:lnTo>
                    <a:pt x="9597" y="1023"/>
                  </a:lnTo>
                  <a:lnTo>
                    <a:pt x="9608" y="1027"/>
                  </a:lnTo>
                  <a:lnTo>
                    <a:pt x="9619" y="1032"/>
                  </a:lnTo>
                  <a:lnTo>
                    <a:pt x="9630" y="1037"/>
                  </a:lnTo>
                  <a:lnTo>
                    <a:pt x="9641" y="1043"/>
                  </a:lnTo>
                  <a:lnTo>
                    <a:pt x="9651" y="1050"/>
                  </a:lnTo>
                  <a:lnTo>
                    <a:pt x="9662" y="1057"/>
                  </a:lnTo>
                  <a:lnTo>
                    <a:pt x="9672" y="1065"/>
                  </a:lnTo>
                  <a:lnTo>
                    <a:pt x="9681" y="1073"/>
                  </a:lnTo>
                  <a:lnTo>
                    <a:pt x="9691" y="1082"/>
                  </a:lnTo>
                  <a:lnTo>
                    <a:pt x="13576" y="4978"/>
                  </a:lnTo>
                  <a:lnTo>
                    <a:pt x="13585" y="4987"/>
                  </a:lnTo>
                  <a:lnTo>
                    <a:pt x="13593" y="4996"/>
                  </a:lnTo>
                  <a:lnTo>
                    <a:pt x="13601" y="5006"/>
                  </a:lnTo>
                  <a:lnTo>
                    <a:pt x="13608" y="5017"/>
                  </a:lnTo>
                  <a:lnTo>
                    <a:pt x="13615" y="5028"/>
                  </a:lnTo>
                  <a:lnTo>
                    <a:pt x="13621" y="5039"/>
                  </a:lnTo>
                  <a:lnTo>
                    <a:pt x="13627" y="5050"/>
                  </a:lnTo>
                  <a:lnTo>
                    <a:pt x="13631" y="5061"/>
                  </a:lnTo>
                  <a:lnTo>
                    <a:pt x="13636" y="5073"/>
                  </a:lnTo>
                  <a:lnTo>
                    <a:pt x="13641" y="5084"/>
                  </a:lnTo>
                  <a:lnTo>
                    <a:pt x="13644" y="5096"/>
                  </a:lnTo>
                  <a:lnTo>
                    <a:pt x="13646" y="5107"/>
                  </a:lnTo>
                  <a:lnTo>
                    <a:pt x="13648" y="5119"/>
                  </a:lnTo>
                  <a:lnTo>
                    <a:pt x="13650" y="5131"/>
                  </a:lnTo>
                  <a:lnTo>
                    <a:pt x="13651" y="5143"/>
                  </a:lnTo>
                  <a:lnTo>
                    <a:pt x="13651" y="5156"/>
                  </a:lnTo>
                  <a:lnTo>
                    <a:pt x="13651" y="5168"/>
                  </a:lnTo>
                  <a:lnTo>
                    <a:pt x="13650" y="5180"/>
                  </a:lnTo>
                  <a:lnTo>
                    <a:pt x="13648" y="5192"/>
                  </a:lnTo>
                  <a:lnTo>
                    <a:pt x="13646" y="5204"/>
                  </a:lnTo>
                  <a:lnTo>
                    <a:pt x="13644" y="5216"/>
                  </a:lnTo>
                  <a:lnTo>
                    <a:pt x="13641" y="5227"/>
                  </a:lnTo>
                  <a:lnTo>
                    <a:pt x="13636" y="5239"/>
                  </a:lnTo>
                  <a:lnTo>
                    <a:pt x="13631" y="5250"/>
                  </a:lnTo>
                  <a:lnTo>
                    <a:pt x="13627" y="5261"/>
                  </a:lnTo>
                  <a:lnTo>
                    <a:pt x="13621" y="5273"/>
                  </a:lnTo>
                  <a:lnTo>
                    <a:pt x="13615" y="5284"/>
                  </a:lnTo>
                  <a:lnTo>
                    <a:pt x="13608" y="5295"/>
                  </a:lnTo>
                  <a:lnTo>
                    <a:pt x="13601" y="5305"/>
                  </a:lnTo>
                  <a:lnTo>
                    <a:pt x="13593" y="5315"/>
                  </a:lnTo>
                  <a:lnTo>
                    <a:pt x="13585" y="5325"/>
                  </a:lnTo>
                  <a:lnTo>
                    <a:pt x="13576" y="5334"/>
                  </a:lnTo>
                  <a:close/>
                  <a:moveTo>
                    <a:pt x="8378" y="13292"/>
                  </a:moveTo>
                  <a:lnTo>
                    <a:pt x="8366" y="13321"/>
                  </a:lnTo>
                  <a:lnTo>
                    <a:pt x="8352" y="13350"/>
                  </a:lnTo>
                  <a:lnTo>
                    <a:pt x="8336" y="13377"/>
                  </a:lnTo>
                  <a:lnTo>
                    <a:pt x="8318" y="13403"/>
                  </a:lnTo>
                  <a:lnTo>
                    <a:pt x="8300" y="13427"/>
                  </a:lnTo>
                  <a:lnTo>
                    <a:pt x="8280" y="13450"/>
                  </a:lnTo>
                  <a:lnTo>
                    <a:pt x="8258" y="13473"/>
                  </a:lnTo>
                  <a:lnTo>
                    <a:pt x="8235" y="13494"/>
                  </a:lnTo>
                  <a:lnTo>
                    <a:pt x="8210" y="13513"/>
                  </a:lnTo>
                  <a:lnTo>
                    <a:pt x="8185" y="13530"/>
                  </a:lnTo>
                  <a:lnTo>
                    <a:pt x="8159" y="13546"/>
                  </a:lnTo>
                  <a:lnTo>
                    <a:pt x="8132" y="13560"/>
                  </a:lnTo>
                  <a:lnTo>
                    <a:pt x="8104" y="13573"/>
                  </a:lnTo>
                  <a:lnTo>
                    <a:pt x="8074" y="13585"/>
                  </a:lnTo>
                  <a:lnTo>
                    <a:pt x="8044" y="13594"/>
                  </a:lnTo>
                  <a:lnTo>
                    <a:pt x="8013" y="13601"/>
                  </a:lnTo>
                  <a:lnTo>
                    <a:pt x="7985" y="13607"/>
                  </a:lnTo>
                  <a:lnTo>
                    <a:pt x="7956" y="13610"/>
                  </a:lnTo>
                  <a:lnTo>
                    <a:pt x="7927" y="13612"/>
                  </a:lnTo>
                  <a:lnTo>
                    <a:pt x="7899" y="13612"/>
                  </a:lnTo>
                  <a:lnTo>
                    <a:pt x="7874" y="13611"/>
                  </a:lnTo>
                  <a:lnTo>
                    <a:pt x="7850" y="13609"/>
                  </a:lnTo>
                  <a:lnTo>
                    <a:pt x="7827" y="13605"/>
                  </a:lnTo>
                  <a:lnTo>
                    <a:pt x="7804" y="13601"/>
                  </a:lnTo>
                  <a:lnTo>
                    <a:pt x="7781" y="13595"/>
                  </a:lnTo>
                  <a:lnTo>
                    <a:pt x="7758" y="13589"/>
                  </a:lnTo>
                  <a:lnTo>
                    <a:pt x="7736" y="13580"/>
                  </a:lnTo>
                  <a:lnTo>
                    <a:pt x="7714" y="13571"/>
                  </a:lnTo>
                  <a:lnTo>
                    <a:pt x="7691" y="13562"/>
                  </a:lnTo>
                  <a:lnTo>
                    <a:pt x="7670" y="13551"/>
                  </a:lnTo>
                  <a:lnTo>
                    <a:pt x="7650" y="13539"/>
                  </a:lnTo>
                  <a:lnTo>
                    <a:pt x="7630" y="13526"/>
                  </a:lnTo>
                  <a:lnTo>
                    <a:pt x="7610" y="13512"/>
                  </a:lnTo>
                  <a:lnTo>
                    <a:pt x="7591" y="13497"/>
                  </a:lnTo>
                  <a:lnTo>
                    <a:pt x="7573" y="13482"/>
                  </a:lnTo>
                  <a:lnTo>
                    <a:pt x="7556" y="13465"/>
                  </a:lnTo>
                  <a:lnTo>
                    <a:pt x="1154" y="7119"/>
                  </a:lnTo>
                  <a:lnTo>
                    <a:pt x="1133" y="7096"/>
                  </a:lnTo>
                  <a:lnTo>
                    <a:pt x="1113" y="7072"/>
                  </a:lnTo>
                  <a:lnTo>
                    <a:pt x="1094" y="7048"/>
                  </a:lnTo>
                  <a:lnTo>
                    <a:pt x="1078" y="7022"/>
                  </a:lnTo>
                  <a:lnTo>
                    <a:pt x="1063" y="6996"/>
                  </a:lnTo>
                  <a:lnTo>
                    <a:pt x="1050" y="6967"/>
                  </a:lnTo>
                  <a:lnTo>
                    <a:pt x="1038" y="6940"/>
                  </a:lnTo>
                  <a:lnTo>
                    <a:pt x="1029" y="6911"/>
                  </a:lnTo>
                  <a:lnTo>
                    <a:pt x="1021" y="6882"/>
                  </a:lnTo>
                  <a:lnTo>
                    <a:pt x="1014" y="6852"/>
                  </a:lnTo>
                  <a:lnTo>
                    <a:pt x="1010" y="6822"/>
                  </a:lnTo>
                  <a:lnTo>
                    <a:pt x="1007" y="6792"/>
                  </a:lnTo>
                  <a:lnTo>
                    <a:pt x="1006" y="6761"/>
                  </a:lnTo>
                  <a:lnTo>
                    <a:pt x="1007" y="6730"/>
                  </a:lnTo>
                  <a:lnTo>
                    <a:pt x="1010" y="6699"/>
                  </a:lnTo>
                  <a:lnTo>
                    <a:pt x="1015" y="6668"/>
                  </a:lnTo>
                  <a:lnTo>
                    <a:pt x="1022" y="6638"/>
                  </a:lnTo>
                  <a:lnTo>
                    <a:pt x="1030" y="6608"/>
                  </a:lnTo>
                  <a:lnTo>
                    <a:pt x="1040" y="6579"/>
                  </a:lnTo>
                  <a:lnTo>
                    <a:pt x="1052" y="6551"/>
                  </a:lnTo>
                  <a:lnTo>
                    <a:pt x="1065" y="6524"/>
                  </a:lnTo>
                  <a:lnTo>
                    <a:pt x="1080" y="6498"/>
                  </a:lnTo>
                  <a:lnTo>
                    <a:pt x="1097" y="6472"/>
                  </a:lnTo>
                  <a:lnTo>
                    <a:pt x="1116" y="6448"/>
                  </a:lnTo>
                  <a:lnTo>
                    <a:pt x="1136" y="6425"/>
                  </a:lnTo>
                  <a:lnTo>
                    <a:pt x="1156" y="6403"/>
                  </a:lnTo>
                  <a:lnTo>
                    <a:pt x="1179" y="6383"/>
                  </a:lnTo>
                  <a:lnTo>
                    <a:pt x="1202" y="6363"/>
                  </a:lnTo>
                  <a:lnTo>
                    <a:pt x="1227" y="6345"/>
                  </a:lnTo>
                  <a:lnTo>
                    <a:pt x="1252" y="6329"/>
                  </a:lnTo>
                  <a:lnTo>
                    <a:pt x="1280" y="6314"/>
                  </a:lnTo>
                  <a:lnTo>
                    <a:pt x="1308" y="6300"/>
                  </a:lnTo>
                  <a:lnTo>
                    <a:pt x="4434" y="5046"/>
                  </a:lnTo>
                  <a:lnTo>
                    <a:pt x="4632" y="5107"/>
                  </a:lnTo>
                  <a:lnTo>
                    <a:pt x="4830" y="5162"/>
                  </a:lnTo>
                  <a:lnTo>
                    <a:pt x="5027" y="5210"/>
                  </a:lnTo>
                  <a:lnTo>
                    <a:pt x="5225" y="5252"/>
                  </a:lnTo>
                  <a:lnTo>
                    <a:pt x="5422" y="5290"/>
                  </a:lnTo>
                  <a:lnTo>
                    <a:pt x="5620" y="5323"/>
                  </a:lnTo>
                  <a:lnTo>
                    <a:pt x="5817" y="5353"/>
                  </a:lnTo>
                  <a:lnTo>
                    <a:pt x="6016" y="5380"/>
                  </a:lnTo>
                  <a:lnTo>
                    <a:pt x="6410" y="5431"/>
                  </a:lnTo>
                  <a:lnTo>
                    <a:pt x="6805" y="5480"/>
                  </a:lnTo>
                  <a:lnTo>
                    <a:pt x="7003" y="5507"/>
                  </a:lnTo>
                  <a:lnTo>
                    <a:pt x="7201" y="5536"/>
                  </a:lnTo>
                  <a:lnTo>
                    <a:pt x="7398" y="5568"/>
                  </a:lnTo>
                  <a:lnTo>
                    <a:pt x="7596" y="5603"/>
                  </a:lnTo>
                  <a:lnTo>
                    <a:pt x="7793" y="5643"/>
                  </a:lnTo>
                  <a:lnTo>
                    <a:pt x="7991" y="5688"/>
                  </a:lnTo>
                  <a:lnTo>
                    <a:pt x="8188" y="5739"/>
                  </a:lnTo>
                  <a:lnTo>
                    <a:pt x="8385" y="5798"/>
                  </a:lnTo>
                  <a:lnTo>
                    <a:pt x="8584" y="5864"/>
                  </a:lnTo>
                  <a:lnTo>
                    <a:pt x="8781" y="5939"/>
                  </a:lnTo>
                  <a:lnTo>
                    <a:pt x="8979" y="6023"/>
                  </a:lnTo>
                  <a:lnTo>
                    <a:pt x="9176" y="6116"/>
                  </a:lnTo>
                  <a:lnTo>
                    <a:pt x="9373" y="6221"/>
                  </a:lnTo>
                  <a:lnTo>
                    <a:pt x="9571" y="6337"/>
                  </a:lnTo>
                  <a:lnTo>
                    <a:pt x="9769" y="6466"/>
                  </a:lnTo>
                  <a:lnTo>
                    <a:pt x="9967" y="6608"/>
                  </a:lnTo>
                  <a:lnTo>
                    <a:pt x="10164" y="6765"/>
                  </a:lnTo>
                  <a:lnTo>
                    <a:pt x="10361" y="6935"/>
                  </a:lnTo>
                  <a:lnTo>
                    <a:pt x="10559" y="7122"/>
                  </a:lnTo>
                  <a:lnTo>
                    <a:pt x="10756" y="7324"/>
                  </a:lnTo>
                  <a:lnTo>
                    <a:pt x="8378" y="13292"/>
                  </a:lnTo>
                  <a:close/>
                  <a:moveTo>
                    <a:pt x="10402" y="369"/>
                  </a:moveTo>
                  <a:lnTo>
                    <a:pt x="10379" y="347"/>
                  </a:lnTo>
                  <a:lnTo>
                    <a:pt x="10356" y="326"/>
                  </a:lnTo>
                  <a:lnTo>
                    <a:pt x="10333" y="305"/>
                  </a:lnTo>
                  <a:lnTo>
                    <a:pt x="10310" y="286"/>
                  </a:lnTo>
                  <a:lnTo>
                    <a:pt x="10286" y="266"/>
                  </a:lnTo>
                  <a:lnTo>
                    <a:pt x="10261" y="247"/>
                  </a:lnTo>
                  <a:lnTo>
                    <a:pt x="10235" y="229"/>
                  </a:lnTo>
                  <a:lnTo>
                    <a:pt x="10210" y="211"/>
                  </a:lnTo>
                  <a:lnTo>
                    <a:pt x="10184" y="195"/>
                  </a:lnTo>
                  <a:lnTo>
                    <a:pt x="10158" y="179"/>
                  </a:lnTo>
                  <a:lnTo>
                    <a:pt x="10132" y="163"/>
                  </a:lnTo>
                  <a:lnTo>
                    <a:pt x="10105" y="148"/>
                  </a:lnTo>
                  <a:lnTo>
                    <a:pt x="10077" y="133"/>
                  </a:lnTo>
                  <a:lnTo>
                    <a:pt x="10050" y="120"/>
                  </a:lnTo>
                  <a:lnTo>
                    <a:pt x="10022" y="108"/>
                  </a:lnTo>
                  <a:lnTo>
                    <a:pt x="9994" y="96"/>
                  </a:lnTo>
                  <a:lnTo>
                    <a:pt x="9966" y="84"/>
                  </a:lnTo>
                  <a:lnTo>
                    <a:pt x="9938" y="74"/>
                  </a:lnTo>
                  <a:lnTo>
                    <a:pt x="9908" y="64"/>
                  </a:lnTo>
                  <a:lnTo>
                    <a:pt x="9879" y="55"/>
                  </a:lnTo>
                  <a:lnTo>
                    <a:pt x="9850" y="46"/>
                  </a:lnTo>
                  <a:lnTo>
                    <a:pt x="9820" y="38"/>
                  </a:lnTo>
                  <a:lnTo>
                    <a:pt x="9791" y="31"/>
                  </a:lnTo>
                  <a:lnTo>
                    <a:pt x="9761" y="25"/>
                  </a:lnTo>
                  <a:lnTo>
                    <a:pt x="9730" y="19"/>
                  </a:lnTo>
                  <a:lnTo>
                    <a:pt x="9699" y="14"/>
                  </a:lnTo>
                  <a:lnTo>
                    <a:pt x="9669" y="9"/>
                  </a:lnTo>
                  <a:lnTo>
                    <a:pt x="9638" y="6"/>
                  </a:lnTo>
                  <a:lnTo>
                    <a:pt x="9607" y="3"/>
                  </a:lnTo>
                  <a:lnTo>
                    <a:pt x="9577" y="2"/>
                  </a:lnTo>
                  <a:lnTo>
                    <a:pt x="9544" y="0"/>
                  </a:lnTo>
                  <a:lnTo>
                    <a:pt x="9513" y="0"/>
                  </a:lnTo>
                  <a:lnTo>
                    <a:pt x="9482" y="0"/>
                  </a:lnTo>
                  <a:lnTo>
                    <a:pt x="9451" y="2"/>
                  </a:lnTo>
                  <a:lnTo>
                    <a:pt x="9420" y="3"/>
                  </a:lnTo>
                  <a:lnTo>
                    <a:pt x="9388" y="6"/>
                  </a:lnTo>
                  <a:lnTo>
                    <a:pt x="9357" y="9"/>
                  </a:lnTo>
                  <a:lnTo>
                    <a:pt x="9327" y="14"/>
                  </a:lnTo>
                  <a:lnTo>
                    <a:pt x="9297" y="19"/>
                  </a:lnTo>
                  <a:lnTo>
                    <a:pt x="9266" y="25"/>
                  </a:lnTo>
                  <a:lnTo>
                    <a:pt x="9236" y="31"/>
                  </a:lnTo>
                  <a:lnTo>
                    <a:pt x="9206" y="38"/>
                  </a:lnTo>
                  <a:lnTo>
                    <a:pt x="9176" y="46"/>
                  </a:lnTo>
                  <a:lnTo>
                    <a:pt x="9147" y="55"/>
                  </a:lnTo>
                  <a:lnTo>
                    <a:pt x="9118" y="64"/>
                  </a:lnTo>
                  <a:lnTo>
                    <a:pt x="9089" y="74"/>
                  </a:lnTo>
                  <a:lnTo>
                    <a:pt x="9060" y="84"/>
                  </a:lnTo>
                  <a:lnTo>
                    <a:pt x="9031" y="96"/>
                  </a:lnTo>
                  <a:lnTo>
                    <a:pt x="9003" y="108"/>
                  </a:lnTo>
                  <a:lnTo>
                    <a:pt x="8976" y="120"/>
                  </a:lnTo>
                  <a:lnTo>
                    <a:pt x="8948" y="134"/>
                  </a:lnTo>
                  <a:lnTo>
                    <a:pt x="8921" y="149"/>
                  </a:lnTo>
                  <a:lnTo>
                    <a:pt x="8894" y="163"/>
                  </a:lnTo>
                  <a:lnTo>
                    <a:pt x="8867" y="179"/>
                  </a:lnTo>
                  <a:lnTo>
                    <a:pt x="8841" y="195"/>
                  </a:lnTo>
                  <a:lnTo>
                    <a:pt x="8816" y="211"/>
                  </a:lnTo>
                  <a:lnTo>
                    <a:pt x="8790" y="229"/>
                  </a:lnTo>
                  <a:lnTo>
                    <a:pt x="8766" y="247"/>
                  </a:lnTo>
                  <a:lnTo>
                    <a:pt x="8741" y="267"/>
                  </a:lnTo>
                  <a:lnTo>
                    <a:pt x="8716" y="286"/>
                  </a:lnTo>
                  <a:lnTo>
                    <a:pt x="8692" y="306"/>
                  </a:lnTo>
                  <a:lnTo>
                    <a:pt x="8669" y="326"/>
                  </a:lnTo>
                  <a:lnTo>
                    <a:pt x="8646" y="348"/>
                  </a:lnTo>
                  <a:lnTo>
                    <a:pt x="8624" y="369"/>
                  </a:lnTo>
                  <a:lnTo>
                    <a:pt x="7914" y="1081"/>
                  </a:lnTo>
                  <a:lnTo>
                    <a:pt x="7892" y="1104"/>
                  </a:lnTo>
                  <a:lnTo>
                    <a:pt x="7870" y="1128"/>
                  </a:lnTo>
                  <a:lnTo>
                    <a:pt x="7850" y="1151"/>
                  </a:lnTo>
                  <a:lnTo>
                    <a:pt x="7829" y="1174"/>
                  </a:lnTo>
                  <a:lnTo>
                    <a:pt x="7810" y="1199"/>
                  </a:lnTo>
                  <a:lnTo>
                    <a:pt x="7792" y="1223"/>
                  </a:lnTo>
                  <a:lnTo>
                    <a:pt x="7773" y="1249"/>
                  </a:lnTo>
                  <a:lnTo>
                    <a:pt x="7756" y="1274"/>
                  </a:lnTo>
                  <a:lnTo>
                    <a:pt x="7739" y="1300"/>
                  </a:lnTo>
                  <a:lnTo>
                    <a:pt x="7723" y="1326"/>
                  </a:lnTo>
                  <a:lnTo>
                    <a:pt x="7707" y="1352"/>
                  </a:lnTo>
                  <a:lnTo>
                    <a:pt x="7692" y="1380"/>
                  </a:lnTo>
                  <a:lnTo>
                    <a:pt x="7678" y="1407"/>
                  </a:lnTo>
                  <a:lnTo>
                    <a:pt x="7665" y="1434"/>
                  </a:lnTo>
                  <a:lnTo>
                    <a:pt x="7652" y="1462"/>
                  </a:lnTo>
                  <a:lnTo>
                    <a:pt x="7640" y="1491"/>
                  </a:lnTo>
                  <a:lnTo>
                    <a:pt x="7629" y="1519"/>
                  </a:lnTo>
                  <a:lnTo>
                    <a:pt x="7618" y="1547"/>
                  </a:lnTo>
                  <a:lnTo>
                    <a:pt x="7608" y="1576"/>
                  </a:lnTo>
                  <a:lnTo>
                    <a:pt x="7599" y="1606"/>
                  </a:lnTo>
                  <a:lnTo>
                    <a:pt x="7591" y="1636"/>
                  </a:lnTo>
                  <a:lnTo>
                    <a:pt x="7583" y="1665"/>
                  </a:lnTo>
                  <a:lnTo>
                    <a:pt x="7576" y="1695"/>
                  </a:lnTo>
                  <a:lnTo>
                    <a:pt x="7569" y="1725"/>
                  </a:lnTo>
                  <a:lnTo>
                    <a:pt x="7564" y="1756"/>
                  </a:lnTo>
                  <a:lnTo>
                    <a:pt x="7559" y="1786"/>
                  </a:lnTo>
                  <a:lnTo>
                    <a:pt x="7555" y="1817"/>
                  </a:lnTo>
                  <a:lnTo>
                    <a:pt x="7551" y="1848"/>
                  </a:lnTo>
                  <a:lnTo>
                    <a:pt x="7549" y="1879"/>
                  </a:lnTo>
                  <a:lnTo>
                    <a:pt x="7547" y="1911"/>
                  </a:lnTo>
                  <a:lnTo>
                    <a:pt x="7546" y="1942"/>
                  </a:lnTo>
                  <a:lnTo>
                    <a:pt x="7545" y="1974"/>
                  </a:lnTo>
                  <a:lnTo>
                    <a:pt x="7546" y="2018"/>
                  </a:lnTo>
                  <a:lnTo>
                    <a:pt x="7548" y="2062"/>
                  </a:lnTo>
                  <a:lnTo>
                    <a:pt x="7552" y="2106"/>
                  </a:lnTo>
                  <a:lnTo>
                    <a:pt x="7557" y="2150"/>
                  </a:lnTo>
                  <a:lnTo>
                    <a:pt x="7564" y="2192"/>
                  </a:lnTo>
                  <a:lnTo>
                    <a:pt x="7572" y="2236"/>
                  </a:lnTo>
                  <a:lnTo>
                    <a:pt x="7582" y="2278"/>
                  </a:lnTo>
                  <a:lnTo>
                    <a:pt x="7593" y="2319"/>
                  </a:lnTo>
                  <a:lnTo>
                    <a:pt x="7605" y="2361"/>
                  </a:lnTo>
                  <a:lnTo>
                    <a:pt x="7619" y="2402"/>
                  </a:lnTo>
                  <a:lnTo>
                    <a:pt x="7634" y="2442"/>
                  </a:lnTo>
                  <a:lnTo>
                    <a:pt x="7651" y="2483"/>
                  </a:lnTo>
                  <a:lnTo>
                    <a:pt x="7669" y="2522"/>
                  </a:lnTo>
                  <a:lnTo>
                    <a:pt x="7688" y="2560"/>
                  </a:lnTo>
                  <a:lnTo>
                    <a:pt x="7710" y="2599"/>
                  </a:lnTo>
                  <a:lnTo>
                    <a:pt x="7732" y="2635"/>
                  </a:lnTo>
                  <a:lnTo>
                    <a:pt x="902" y="5377"/>
                  </a:lnTo>
                  <a:lnTo>
                    <a:pt x="860" y="5397"/>
                  </a:lnTo>
                  <a:lnTo>
                    <a:pt x="819" y="5418"/>
                  </a:lnTo>
                  <a:lnTo>
                    <a:pt x="778" y="5440"/>
                  </a:lnTo>
                  <a:lnTo>
                    <a:pt x="737" y="5462"/>
                  </a:lnTo>
                  <a:lnTo>
                    <a:pt x="699" y="5486"/>
                  </a:lnTo>
                  <a:lnTo>
                    <a:pt x="660" y="5511"/>
                  </a:lnTo>
                  <a:lnTo>
                    <a:pt x="623" y="5539"/>
                  </a:lnTo>
                  <a:lnTo>
                    <a:pt x="586" y="5566"/>
                  </a:lnTo>
                  <a:lnTo>
                    <a:pt x="550" y="5594"/>
                  </a:lnTo>
                  <a:lnTo>
                    <a:pt x="516" y="5623"/>
                  </a:lnTo>
                  <a:lnTo>
                    <a:pt x="482" y="5655"/>
                  </a:lnTo>
                  <a:lnTo>
                    <a:pt x="450" y="5686"/>
                  </a:lnTo>
                  <a:lnTo>
                    <a:pt x="417" y="5718"/>
                  </a:lnTo>
                  <a:lnTo>
                    <a:pt x="386" y="5751"/>
                  </a:lnTo>
                  <a:lnTo>
                    <a:pt x="357" y="5786"/>
                  </a:lnTo>
                  <a:lnTo>
                    <a:pt x="328" y="5821"/>
                  </a:lnTo>
                  <a:lnTo>
                    <a:pt x="301" y="5857"/>
                  </a:lnTo>
                  <a:lnTo>
                    <a:pt x="274" y="5894"/>
                  </a:lnTo>
                  <a:lnTo>
                    <a:pt x="248" y="5931"/>
                  </a:lnTo>
                  <a:lnTo>
                    <a:pt x="224" y="5969"/>
                  </a:lnTo>
                  <a:lnTo>
                    <a:pt x="200" y="6009"/>
                  </a:lnTo>
                  <a:lnTo>
                    <a:pt x="179" y="6049"/>
                  </a:lnTo>
                  <a:lnTo>
                    <a:pt x="158" y="6089"/>
                  </a:lnTo>
                  <a:lnTo>
                    <a:pt x="138" y="6131"/>
                  </a:lnTo>
                  <a:lnTo>
                    <a:pt x="120" y="6172"/>
                  </a:lnTo>
                  <a:lnTo>
                    <a:pt x="103" y="6214"/>
                  </a:lnTo>
                  <a:lnTo>
                    <a:pt x="87" y="6258"/>
                  </a:lnTo>
                  <a:lnTo>
                    <a:pt x="71" y="6301"/>
                  </a:lnTo>
                  <a:lnTo>
                    <a:pt x="58" y="6345"/>
                  </a:lnTo>
                  <a:lnTo>
                    <a:pt x="46" y="6390"/>
                  </a:lnTo>
                  <a:lnTo>
                    <a:pt x="36" y="6435"/>
                  </a:lnTo>
                  <a:lnTo>
                    <a:pt x="26" y="6481"/>
                  </a:lnTo>
                  <a:lnTo>
                    <a:pt x="18" y="6527"/>
                  </a:lnTo>
                  <a:lnTo>
                    <a:pt x="12" y="6573"/>
                  </a:lnTo>
                  <a:lnTo>
                    <a:pt x="7" y="6620"/>
                  </a:lnTo>
                  <a:lnTo>
                    <a:pt x="3" y="6666"/>
                  </a:lnTo>
                  <a:lnTo>
                    <a:pt x="1" y="6712"/>
                  </a:lnTo>
                  <a:lnTo>
                    <a:pt x="0" y="6759"/>
                  </a:lnTo>
                  <a:lnTo>
                    <a:pt x="1" y="6804"/>
                  </a:lnTo>
                  <a:lnTo>
                    <a:pt x="3" y="6850"/>
                  </a:lnTo>
                  <a:lnTo>
                    <a:pt x="6" y="6896"/>
                  </a:lnTo>
                  <a:lnTo>
                    <a:pt x="11" y="6941"/>
                  </a:lnTo>
                  <a:lnTo>
                    <a:pt x="17" y="6987"/>
                  </a:lnTo>
                  <a:lnTo>
                    <a:pt x="24" y="7032"/>
                  </a:lnTo>
                  <a:lnTo>
                    <a:pt x="33" y="7076"/>
                  </a:lnTo>
                  <a:lnTo>
                    <a:pt x="43" y="7121"/>
                  </a:lnTo>
                  <a:lnTo>
                    <a:pt x="55" y="7165"/>
                  </a:lnTo>
                  <a:lnTo>
                    <a:pt x="67" y="7209"/>
                  </a:lnTo>
                  <a:lnTo>
                    <a:pt x="81" y="7253"/>
                  </a:lnTo>
                  <a:lnTo>
                    <a:pt x="98" y="7295"/>
                  </a:lnTo>
                  <a:lnTo>
                    <a:pt x="114" y="7337"/>
                  </a:lnTo>
                  <a:lnTo>
                    <a:pt x="132" y="7380"/>
                  </a:lnTo>
                  <a:lnTo>
                    <a:pt x="152" y="7421"/>
                  </a:lnTo>
                  <a:lnTo>
                    <a:pt x="172" y="7462"/>
                  </a:lnTo>
                  <a:lnTo>
                    <a:pt x="194" y="7503"/>
                  </a:lnTo>
                  <a:lnTo>
                    <a:pt x="217" y="7542"/>
                  </a:lnTo>
                  <a:lnTo>
                    <a:pt x="241" y="7581"/>
                  </a:lnTo>
                  <a:lnTo>
                    <a:pt x="268" y="7620"/>
                  </a:lnTo>
                  <a:lnTo>
                    <a:pt x="294" y="7658"/>
                  </a:lnTo>
                  <a:lnTo>
                    <a:pt x="322" y="7695"/>
                  </a:lnTo>
                  <a:lnTo>
                    <a:pt x="351" y="7732"/>
                  </a:lnTo>
                  <a:lnTo>
                    <a:pt x="382" y="7767"/>
                  </a:lnTo>
                  <a:lnTo>
                    <a:pt x="413" y="7801"/>
                  </a:lnTo>
                  <a:lnTo>
                    <a:pt x="447" y="7835"/>
                  </a:lnTo>
                  <a:lnTo>
                    <a:pt x="6844" y="14177"/>
                  </a:lnTo>
                  <a:lnTo>
                    <a:pt x="6871" y="14203"/>
                  </a:lnTo>
                  <a:lnTo>
                    <a:pt x="6897" y="14228"/>
                  </a:lnTo>
                  <a:lnTo>
                    <a:pt x="6924" y="14252"/>
                  </a:lnTo>
                  <a:lnTo>
                    <a:pt x="6952" y="14275"/>
                  </a:lnTo>
                  <a:lnTo>
                    <a:pt x="6979" y="14298"/>
                  </a:lnTo>
                  <a:lnTo>
                    <a:pt x="7008" y="14320"/>
                  </a:lnTo>
                  <a:lnTo>
                    <a:pt x="7038" y="14341"/>
                  </a:lnTo>
                  <a:lnTo>
                    <a:pt x="7067" y="14362"/>
                  </a:lnTo>
                  <a:lnTo>
                    <a:pt x="7097" y="14381"/>
                  </a:lnTo>
                  <a:lnTo>
                    <a:pt x="7127" y="14400"/>
                  </a:lnTo>
                  <a:lnTo>
                    <a:pt x="7157" y="14418"/>
                  </a:lnTo>
                  <a:lnTo>
                    <a:pt x="7188" y="14436"/>
                  </a:lnTo>
                  <a:lnTo>
                    <a:pt x="7221" y="14453"/>
                  </a:lnTo>
                  <a:lnTo>
                    <a:pt x="7252" y="14469"/>
                  </a:lnTo>
                  <a:lnTo>
                    <a:pt x="7284" y="14484"/>
                  </a:lnTo>
                  <a:lnTo>
                    <a:pt x="7316" y="14499"/>
                  </a:lnTo>
                  <a:lnTo>
                    <a:pt x="7349" y="14512"/>
                  </a:lnTo>
                  <a:lnTo>
                    <a:pt x="7383" y="14525"/>
                  </a:lnTo>
                  <a:lnTo>
                    <a:pt x="7416" y="14537"/>
                  </a:lnTo>
                  <a:lnTo>
                    <a:pt x="7450" y="14548"/>
                  </a:lnTo>
                  <a:lnTo>
                    <a:pt x="7484" y="14558"/>
                  </a:lnTo>
                  <a:lnTo>
                    <a:pt x="7518" y="14569"/>
                  </a:lnTo>
                  <a:lnTo>
                    <a:pt x="7553" y="14578"/>
                  </a:lnTo>
                  <a:lnTo>
                    <a:pt x="7588" y="14586"/>
                  </a:lnTo>
                  <a:lnTo>
                    <a:pt x="7623" y="14593"/>
                  </a:lnTo>
                  <a:lnTo>
                    <a:pt x="7657" y="14599"/>
                  </a:lnTo>
                  <a:lnTo>
                    <a:pt x="7693" y="14605"/>
                  </a:lnTo>
                  <a:lnTo>
                    <a:pt x="7729" y="14609"/>
                  </a:lnTo>
                  <a:lnTo>
                    <a:pt x="7765" y="14613"/>
                  </a:lnTo>
                  <a:lnTo>
                    <a:pt x="7800" y="14616"/>
                  </a:lnTo>
                  <a:lnTo>
                    <a:pt x="7836" y="14618"/>
                  </a:lnTo>
                  <a:lnTo>
                    <a:pt x="7872" y="14619"/>
                  </a:lnTo>
                  <a:lnTo>
                    <a:pt x="7882" y="14620"/>
                  </a:lnTo>
                  <a:lnTo>
                    <a:pt x="7892" y="14620"/>
                  </a:lnTo>
                  <a:lnTo>
                    <a:pt x="7903" y="14620"/>
                  </a:lnTo>
                  <a:lnTo>
                    <a:pt x="7911" y="14620"/>
                  </a:lnTo>
                  <a:lnTo>
                    <a:pt x="7949" y="14619"/>
                  </a:lnTo>
                  <a:lnTo>
                    <a:pt x="7987" y="14618"/>
                  </a:lnTo>
                  <a:lnTo>
                    <a:pt x="8025" y="14616"/>
                  </a:lnTo>
                  <a:lnTo>
                    <a:pt x="8065" y="14612"/>
                  </a:lnTo>
                  <a:lnTo>
                    <a:pt x="8103" y="14608"/>
                  </a:lnTo>
                  <a:lnTo>
                    <a:pt x="8141" y="14602"/>
                  </a:lnTo>
                  <a:lnTo>
                    <a:pt x="8179" y="14596"/>
                  </a:lnTo>
                  <a:lnTo>
                    <a:pt x="8219" y="14589"/>
                  </a:lnTo>
                  <a:lnTo>
                    <a:pt x="8265" y="14578"/>
                  </a:lnTo>
                  <a:lnTo>
                    <a:pt x="8311" y="14566"/>
                  </a:lnTo>
                  <a:lnTo>
                    <a:pt x="8356" y="14552"/>
                  </a:lnTo>
                  <a:lnTo>
                    <a:pt x="8401" y="14538"/>
                  </a:lnTo>
                  <a:lnTo>
                    <a:pt x="8445" y="14522"/>
                  </a:lnTo>
                  <a:lnTo>
                    <a:pt x="8489" y="14505"/>
                  </a:lnTo>
                  <a:lnTo>
                    <a:pt x="8531" y="14487"/>
                  </a:lnTo>
                  <a:lnTo>
                    <a:pt x="8574" y="14467"/>
                  </a:lnTo>
                  <a:lnTo>
                    <a:pt x="8616" y="14446"/>
                  </a:lnTo>
                  <a:lnTo>
                    <a:pt x="8656" y="14423"/>
                  </a:lnTo>
                  <a:lnTo>
                    <a:pt x="8696" y="14400"/>
                  </a:lnTo>
                  <a:lnTo>
                    <a:pt x="8736" y="14375"/>
                  </a:lnTo>
                  <a:lnTo>
                    <a:pt x="8774" y="14350"/>
                  </a:lnTo>
                  <a:lnTo>
                    <a:pt x="8811" y="14323"/>
                  </a:lnTo>
                  <a:lnTo>
                    <a:pt x="8847" y="14294"/>
                  </a:lnTo>
                  <a:lnTo>
                    <a:pt x="8883" y="14265"/>
                  </a:lnTo>
                  <a:lnTo>
                    <a:pt x="8918" y="14235"/>
                  </a:lnTo>
                  <a:lnTo>
                    <a:pt x="8952" y="14204"/>
                  </a:lnTo>
                  <a:lnTo>
                    <a:pt x="8985" y="14171"/>
                  </a:lnTo>
                  <a:lnTo>
                    <a:pt x="9017" y="14138"/>
                  </a:lnTo>
                  <a:lnTo>
                    <a:pt x="9047" y="14104"/>
                  </a:lnTo>
                  <a:lnTo>
                    <a:pt x="9078" y="14068"/>
                  </a:lnTo>
                  <a:lnTo>
                    <a:pt x="9106" y="14032"/>
                  </a:lnTo>
                  <a:lnTo>
                    <a:pt x="9134" y="13995"/>
                  </a:lnTo>
                  <a:lnTo>
                    <a:pt x="9160" y="13957"/>
                  </a:lnTo>
                  <a:lnTo>
                    <a:pt x="9186" y="13918"/>
                  </a:lnTo>
                  <a:lnTo>
                    <a:pt x="9210" y="13878"/>
                  </a:lnTo>
                  <a:lnTo>
                    <a:pt x="9232" y="13838"/>
                  </a:lnTo>
                  <a:lnTo>
                    <a:pt x="9255" y="13796"/>
                  </a:lnTo>
                  <a:lnTo>
                    <a:pt x="9276" y="13754"/>
                  </a:lnTo>
                  <a:lnTo>
                    <a:pt x="9295" y="13711"/>
                  </a:lnTo>
                  <a:lnTo>
                    <a:pt x="9313" y="13666"/>
                  </a:lnTo>
                  <a:lnTo>
                    <a:pt x="12000" y="6923"/>
                  </a:lnTo>
                  <a:lnTo>
                    <a:pt x="12038" y="6948"/>
                  </a:lnTo>
                  <a:lnTo>
                    <a:pt x="12077" y="6970"/>
                  </a:lnTo>
                  <a:lnTo>
                    <a:pt x="12118" y="6993"/>
                  </a:lnTo>
                  <a:lnTo>
                    <a:pt x="12158" y="7012"/>
                  </a:lnTo>
                  <a:lnTo>
                    <a:pt x="12199" y="7031"/>
                  </a:lnTo>
                  <a:lnTo>
                    <a:pt x="12241" y="7047"/>
                  </a:lnTo>
                  <a:lnTo>
                    <a:pt x="12284" y="7063"/>
                  </a:lnTo>
                  <a:lnTo>
                    <a:pt x="12327" y="7076"/>
                  </a:lnTo>
                  <a:lnTo>
                    <a:pt x="12370" y="7088"/>
                  </a:lnTo>
                  <a:lnTo>
                    <a:pt x="12414" y="7099"/>
                  </a:lnTo>
                  <a:lnTo>
                    <a:pt x="12459" y="7109"/>
                  </a:lnTo>
                  <a:lnTo>
                    <a:pt x="12504" y="7116"/>
                  </a:lnTo>
                  <a:lnTo>
                    <a:pt x="12549" y="7122"/>
                  </a:lnTo>
                  <a:lnTo>
                    <a:pt x="12595" y="7126"/>
                  </a:lnTo>
                  <a:lnTo>
                    <a:pt x="12642" y="7129"/>
                  </a:lnTo>
                  <a:lnTo>
                    <a:pt x="12688" y="7130"/>
                  </a:lnTo>
                  <a:lnTo>
                    <a:pt x="12719" y="7129"/>
                  </a:lnTo>
                  <a:lnTo>
                    <a:pt x="12750" y="7128"/>
                  </a:lnTo>
                  <a:lnTo>
                    <a:pt x="12781" y="7126"/>
                  </a:lnTo>
                  <a:lnTo>
                    <a:pt x="12813" y="7123"/>
                  </a:lnTo>
                  <a:lnTo>
                    <a:pt x="12844" y="7120"/>
                  </a:lnTo>
                  <a:lnTo>
                    <a:pt x="12874" y="7116"/>
                  </a:lnTo>
                  <a:lnTo>
                    <a:pt x="12905" y="7111"/>
                  </a:lnTo>
                  <a:lnTo>
                    <a:pt x="12935" y="7105"/>
                  </a:lnTo>
                  <a:lnTo>
                    <a:pt x="12966" y="7098"/>
                  </a:lnTo>
                  <a:lnTo>
                    <a:pt x="12995" y="7091"/>
                  </a:lnTo>
                  <a:lnTo>
                    <a:pt x="13025" y="7083"/>
                  </a:lnTo>
                  <a:lnTo>
                    <a:pt x="13054" y="7075"/>
                  </a:lnTo>
                  <a:lnTo>
                    <a:pt x="13083" y="7066"/>
                  </a:lnTo>
                  <a:lnTo>
                    <a:pt x="13112" y="7056"/>
                  </a:lnTo>
                  <a:lnTo>
                    <a:pt x="13141" y="7045"/>
                  </a:lnTo>
                  <a:lnTo>
                    <a:pt x="13170" y="7034"/>
                  </a:lnTo>
                  <a:lnTo>
                    <a:pt x="13198" y="7022"/>
                  </a:lnTo>
                  <a:lnTo>
                    <a:pt x="13225" y="7009"/>
                  </a:lnTo>
                  <a:lnTo>
                    <a:pt x="13253" y="6996"/>
                  </a:lnTo>
                  <a:lnTo>
                    <a:pt x="13280" y="6981"/>
                  </a:lnTo>
                  <a:lnTo>
                    <a:pt x="13307" y="6966"/>
                  </a:lnTo>
                  <a:lnTo>
                    <a:pt x="13334" y="6950"/>
                  </a:lnTo>
                  <a:lnTo>
                    <a:pt x="13360" y="6934"/>
                  </a:lnTo>
                  <a:lnTo>
                    <a:pt x="13385" y="6918"/>
                  </a:lnTo>
                  <a:lnTo>
                    <a:pt x="13410" y="6900"/>
                  </a:lnTo>
                  <a:lnTo>
                    <a:pt x="13435" y="6882"/>
                  </a:lnTo>
                  <a:lnTo>
                    <a:pt x="13460" y="6863"/>
                  </a:lnTo>
                  <a:lnTo>
                    <a:pt x="13485" y="6843"/>
                  </a:lnTo>
                  <a:lnTo>
                    <a:pt x="13508" y="6823"/>
                  </a:lnTo>
                  <a:lnTo>
                    <a:pt x="13532" y="6803"/>
                  </a:lnTo>
                  <a:lnTo>
                    <a:pt x="13554" y="6781"/>
                  </a:lnTo>
                  <a:lnTo>
                    <a:pt x="13577" y="6759"/>
                  </a:lnTo>
                  <a:lnTo>
                    <a:pt x="14285" y="6050"/>
                  </a:lnTo>
                  <a:lnTo>
                    <a:pt x="14307" y="6028"/>
                  </a:lnTo>
                  <a:lnTo>
                    <a:pt x="14329" y="6005"/>
                  </a:lnTo>
                  <a:lnTo>
                    <a:pt x="14350" y="5980"/>
                  </a:lnTo>
                  <a:lnTo>
                    <a:pt x="14370" y="5957"/>
                  </a:lnTo>
                  <a:lnTo>
                    <a:pt x="14389" y="5932"/>
                  </a:lnTo>
                  <a:lnTo>
                    <a:pt x="14408" y="5908"/>
                  </a:lnTo>
                  <a:lnTo>
                    <a:pt x="14426" y="5883"/>
                  </a:lnTo>
                  <a:lnTo>
                    <a:pt x="14444" y="5857"/>
                  </a:lnTo>
                  <a:lnTo>
                    <a:pt x="14460" y="5831"/>
                  </a:lnTo>
                  <a:lnTo>
                    <a:pt x="14477" y="5805"/>
                  </a:lnTo>
                  <a:lnTo>
                    <a:pt x="14493" y="5778"/>
                  </a:lnTo>
                  <a:lnTo>
                    <a:pt x="14508" y="5751"/>
                  </a:lnTo>
                  <a:lnTo>
                    <a:pt x="14522" y="5724"/>
                  </a:lnTo>
                  <a:lnTo>
                    <a:pt x="14535" y="5696"/>
                  </a:lnTo>
                  <a:lnTo>
                    <a:pt x="14548" y="5668"/>
                  </a:lnTo>
                  <a:lnTo>
                    <a:pt x="14560" y="5640"/>
                  </a:lnTo>
                  <a:lnTo>
                    <a:pt x="14572" y="5611"/>
                  </a:lnTo>
                  <a:lnTo>
                    <a:pt x="14582" y="5583"/>
                  </a:lnTo>
                  <a:lnTo>
                    <a:pt x="14592" y="5554"/>
                  </a:lnTo>
                  <a:lnTo>
                    <a:pt x="14602" y="5525"/>
                  </a:lnTo>
                  <a:lnTo>
                    <a:pt x="14610" y="5494"/>
                  </a:lnTo>
                  <a:lnTo>
                    <a:pt x="14618" y="5465"/>
                  </a:lnTo>
                  <a:lnTo>
                    <a:pt x="14625" y="5435"/>
                  </a:lnTo>
                  <a:lnTo>
                    <a:pt x="14631" y="5405"/>
                  </a:lnTo>
                  <a:lnTo>
                    <a:pt x="14637" y="5373"/>
                  </a:lnTo>
                  <a:lnTo>
                    <a:pt x="14642" y="5343"/>
                  </a:lnTo>
                  <a:lnTo>
                    <a:pt x="14646" y="5312"/>
                  </a:lnTo>
                  <a:lnTo>
                    <a:pt x="14649" y="5282"/>
                  </a:lnTo>
                  <a:lnTo>
                    <a:pt x="14652" y="5250"/>
                  </a:lnTo>
                  <a:lnTo>
                    <a:pt x="14654" y="5219"/>
                  </a:lnTo>
                  <a:lnTo>
                    <a:pt x="14656" y="5187"/>
                  </a:lnTo>
                  <a:lnTo>
                    <a:pt x="14656" y="5156"/>
                  </a:lnTo>
                  <a:lnTo>
                    <a:pt x="14656" y="5124"/>
                  </a:lnTo>
                  <a:lnTo>
                    <a:pt x="14654" y="5092"/>
                  </a:lnTo>
                  <a:lnTo>
                    <a:pt x="14652" y="5061"/>
                  </a:lnTo>
                  <a:lnTo>
                    <a:pt x="14649" y="5030"/>
                  </a:lnTo>
                  <a:lnTo>
                    <a:pt x="14646" y="4999"/>
                  </a:lnTo>
                  <a:lnTo>
                    <a:pt x="14642" y="4968"/>
                  </a:lnTo>
                  <a:lnTo>
                    <a:pt x="14637" y="4938"/>
                  </a:lnTo>
                  <a:lnTo>
                    <a:pt x="14631" y="4908"/>
                  </a:lnTo>
                  <a:lnTo>
                    <a:pt x="14625" y="4877"/>
                  </a:lnTo>
                  <a:lnTo>
                    <a:pt x="14618" y="4847"/>
                  </a:lnTo>
                  <a:lnTo>
                    <a:pt x="14610" y="4817"/>
                  </a:lnTo>
                  <a:lnTo>
                    <a:pt x="14602" y="4788"/>
                  </a:lnTo>
                  <a:lnTo>
                    <a:pt x="14592" y="4758"/>
                  </a:lnTo>
                  <a:lnTo>
                    <a:pt x="14583" y="4729"/>
                  </a:lnTo>
                  <a:lnTo>
                    <a:pt x="14572" y="4701"/>
                  </a:lnTo>
                  <a:lnTo>
                    <a:pt x="14561" y="4672"/>
                  </a:lnTo>
                  <a:lnTo>
                    <a:pt x="14549" y="4643"/>
                  </a:lnTo>
                  <a:lnTo>
                    <a:pt x="14536" y="4616"/>
                  </a:lnTo>
                  <a:lnTo>
                    <a:pt x="14523" y="4589"/>
                  </a:lnTo>
                  <a:lnTo>
                    <a:pt x="14509" y="4562"/>
                  </a:lnTo>
                  <a:lnTo>
                    <a:pt x="14494" y="4534"/>
                  </a:lnTo>
                  <a:lnTo>
                    <a:pt x="14478" y="4508"/>
                  </a:lnTo>
                  <a:lnTo>
                    <a:pt x="14462" y="4482"/>
                  </a:lnTo>
                  <a:lnTo>
                    <a:pt x="14445" y="4456"/>
                  </a:lnTo>
                  <a:lnTo>
                    <a:pt x="14428" y="4431"/>
                  </a:lnTo>
                  <a:lnTo>
                    <a:pt x="14410" y="4405"/>
                  </a:lnTo>
                  <a:lnTo>
                    <a:pt x="14391" y="4381"/>
                  </a:lnTo>
                  <a:lnTo>
                    <a:pt x="14372" y="4357"/>
                  </a:lnTo>
                  <a:lnTo>
                    <a:pt x="14352" y="4333"/>
                  </a:lnTo>
                  <a:lnTo>
                    <a:pt x="14331" y="4310"/>
                  </a:lnTo>
                  <a:lnTo>
                    <a:pt x="14309" y="4287"/>
                  </a:lnTo>
                  <a:lnTo>
                    <a:pt x="14288" y="4265"/>
                  </a:lnTo>
                  <a:lnTo>
                    <a:pt x="10402" y="3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6" name="Freeform 229"/>
            <p:cNvSpPr>
              <a:spLocks noEditPoints="1"/>
            </p:cNvSpPr>
            <p:nvPr/>
          </p:nvSpPr>
          <p:spPr bwMode="auto">
            <a:xfrm>
              <a:off x="7127875" y="4497388"/>
              <a:ext cx="107950" cy="107950"/>
            </a:xfrm>
            <a:custGeom>
              <a:avLst/>
              <a:gdLst>
                <a:gd name="T0" fmla="*/ 1409 w 2514"/>
                <a:gd name="T1" fmla="*/ 519 h 2521"/>
                <a:gd name="T2" fmla="*/ 1584 w 2514"/>
                <a:gd name="T3" fmla="*/ 579 h 2521"/>
                <a:gd name="T4" fmla="*/ 1737 w 2514"/>
                <a:gd name="T5" fmla="*/ 677 h 2521"/>
                <a:gd name="T6" fmla="*/ 1862 w 2514"/>
                <a:gd name="T7" fmla="*/ 808 h 2521"/>
                <a:gd name="T8" fmla="*/ 1952 w 2514"/>
                <a:gd name="T9" fmla="*/ 966 h 2521"/>
                <a:gd name="T10" fmla="*/ 2002 w 2514"/>
                <a:gd name="T11" fmla="*/ 1145 h 2521"/>
                <a:gd name="T12" fmla="*/ 2007 w 2514"/>
                <a:gd name="T13" fmla="*/ 1338 h 2521"/>
                <a:gd name="T14" fmla="*/ 1966 w 2514"/>
                <a:gd name="T15" fmla="*/ 1520 h 2521"/>
                <a:gd name="T16" fmla="*/ 1883 w 2514"/>
                <a:gd name="T17" fmla="*/ 1683 h 2521"/>
                <a:gd name="T18" fmla="*/ 1765 w 2514"/>
                <a:gd name="T19" fmla="*/ 1820 h 2521"/>
                <a:gd name="T20" fmla="*/ 1617 w 2514"/>
                <a:gd name="T21" fmla="*/ 1925 h 2521"/>
                <a:gd name="T22" fmla="*/ 1446 w 2514"/>
                <a:gd name="T23" fmla="*/ 1992 h 2521"/>
                <a:gd name="T24" fmla="*/ 1257 w 2514"/>
                <a:gd name="T25" fmla="*/ 2017 h 2521"/>
                <a:gd name="T26" fmla="*/ 1069 w 2514"/>
                <a:gd name="T27" fmla="*/ 1992 h 2521"/>
                <a:gd name="T28" fmla="*/ 897 w 2514"/>
                <a:gd name="T29" fmla="*/ 1925 h 2521"/>
                <a:gd name="T30" fmla="*/ 750 w 2514"/>
                <a:gd name="T31" fmla="*/ 1820 h 2521"/>
                <a:gd name="T32" fmla="*/ 631 w 2514"/>
                <a:gd name="T33" fmla="*/ 1683 h 2521"/>
                <a:gd name="T34" fmla="*/ 549 w 2514"/>
                <a:gd name="T35" fmla="*/ 1520 h 2521"/>
                <a:gd name="T36" fmla="*/ 507 w 2514"/>
                <a:gd name="T37" fmla="*/ 1338 h 2521"/>
                <a:gd name="T38" fmla="*/ 512 w 2514"/>
                <a:gd name="T39" fmla="*/ 1145 h 2521"/>
                <a:gd name="T40" fmla="*/ 562 w 2514"/>
                <a:gd name="T41" fmla="*/ 966 h 2521"/>
                <a:gd name="T42" fmla="*/ 652 w 2514"/>
                <a:gd name="T43" fmla="*/ 808 h 2521"/>
                <a:gd name="T44" fmla="*/ 777 w 2514"/>
                <a:gd name="T45" fmla="*/ 677 h 2521"/>
                <a:gd name="T46" fmla="*/ 930 w 2514"/>
                <a:gd name="T47" fmla="*/ 579 h 2521"/>
                <a:gd name="T48" fmla="*/ 1105 w 2514"/>
                <a:gd name="T49" fmla="*/ 519 h 2521"/>
                <a:gd name="T50" fmla="*/ 1257 w 2514"/>
                <a:gd name="T51" fmla="*/ 2521 h 2521"/>
                <a:gd name="T52" fmla="*/ 1571 w 2514"/>
                <a:gd name="T53" fmla="*/ 2481 h 2521"/>
                <a:gd name="T54" fmla="*/ 1856 w 2514"/>
                <a:gd name="T55" fmla="*/ 2368 h 2521"/>
                <a:gd name="T56" fmla="*/ 2102 w 2514"/>
                <a:gd name="T57" fmla="*/ 2193 h 2521"/>
                <a:gd name="T58" fmla="*/ 2299 w 2514"/>
                <a:gd name="T59" fmla="*/ 1964 h 2521"/>
                <a:gd name="T60" fmla="*/ 2438 w 2514"/>
                <a:gd name="T61" fmla="*/ 1693 h 2521"/>
                <a:gd name="T62" fmla="*/ 2508 w 2514"/>
                <a:gd name="T63" fmla="*/ 1389 h 2521"/>
                <a:gd name="T64" fmla="*/ 2500 w 2514"/>
                <a:gd name="T65" fmla="*/ 1069 h 2521"/>
                <a:gd name="T66" fmla="*/ 2416 w 2514"/>
                <a:gd name="T67" fmla="*/ 770 h 2521"/>
                <a:gd name="T68" fmla="*/ 2264 w 2514"/>
                <a:gd name="T69" fmla="*/ 506 h 2521"/>
                <a:gd name="T70" fmla="*/ 2057 w 2514"/>
                <a:gd name="T71" fmla="*/ 288 h 2521"/>
                <a:gd name="T72" fmla="*/ 1801 w 2514"/>
                <a:gd name="T73" fmla="*/ 124 h 2521"/>
                <a:gd name="T74" fmla="*/ 1510 w 2514"/>
                <a:gd name="T75" fmla="*/ 25 h 2521"/>
                <a:gd name="T76" fmla="*/ 1193 w 2514"/>
                <a:gd name="T77" fmla="*/ 2 h 2521"/>
                <a:gd name="T78" fmla="*/ 884 w 2514"/>
                <a:gd name="T79" fmla="*/ 56 h 2521"/>
                <a:gd name="T80" fmla="*/ 606 w 2514"/>
                <a:gd name="T81" fmla="*/ 182 h 2521"/>
                <a:gd name="T82" fmla="*/ 369 w 2514"/>
                <a:gd name="T83" fmla="*/ 369 h 2521"/>
                <a:gd name="T84" fmla="*/ 182 w 2514"/>
                <a:gd name="T85" fmla="*/ 607 h 2521"/>
                <a:gd name="T86" fmla="*/ 57 w 2514"/>
                <a:gd name="T87" fmla="*/ 886 h 2521"/>
                <a:gd name="T88" fmla="*/ 2 w 2514"/>
                <a:gd name="T89" fmla="*/ 1196 h 2521"/>
                <a:gd name="T90" fmla="*/ 26 w 2514"/>
                <a:gd name="T91" fmla="*/ 1514 h 2521"/>
                <a:gd name="T92" fmla="*/ 124 w 2514"/>
                <a:gd name="T93" fmla="*/ 1806 h 2521"/>
                <a:gd name="T94" fmla="*/ 287 w 2514"/>
                <a:gd name="T95" fmla="*/ 2062 h 2521"/>
                <a:gd name="T96" fmla="*/ 506 w 2514"/>
                <a:gd name="T97" fmla="*/ 2270 h 2521"/>
                <a:gd name="T98" fmla="*/ 768 w 2514"/>
                <a:gd name="T99" fmla="*/ 2422 h 2521"/>
                <a:gd name="T100" fmla="*/ 1066 w 2514"/>
                <a:gd name="T101" fmla="*/ 2507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4" h="2521">
                  <a:moveTo>
                    <a:pt x="1257" y="504"/>
                  </a:moveTo>
                  <a:lnTo>
                    <a:pt x="1296" y="505"/>
                  </a:lnTo>
                  <a:lnTo>
                    <a:pt x="1334" y="508"/>
                  </a:lnTo>
                  <a:lnTo>
                    <a:pt x="1372" y="513"/>
                  </a:lnTo>
                  <a:lnTo>
                    <a:pt x="1409" y="519"/>
                  </a:lnTo>
                  <a:lnTo>
                    <a:pt x="1446" y="528"/>
                  </a:lnTo>
                  <a:lnTo>
                    <a:pt x="1481" y="538"/>
                  </a:lnTo>
                  <a:lnTo>
                    <a:pt x="1517" y="551"/>
                  </a:lnTo>
                  <a:lnTo>
                    <a:pt x="1551" y="564"/>
                  </a:lnTo>
                  <a:lnTo>
                    <a:pt x="1584" y="579"/>
                  </a:lnTo>
                  <a:lnTo>
                    <a:pt x="1617" y="596"/>
                  </a:lnTo>
                  <a:lnTo>
                    <a:pt x="1648" y="614"/>
                  </a:lnTo>
                  <a:lnTo>
                    <a:pt x="1679" y="633"/>
                  </a:lnTo>
                  <a:lnTo>
                    <a:pt x="1709" y="654"/>
                  </a:lnTo>
                  <a:lnTo>
                    <a:pt x="1737" y="677"/>
                  </a:lnTo>
                  <a:lnTo>
                    <a:pt x="1765" y="701"/>
                  </a:lnTo>
                  <a:lnTo>
                    <a:pt x="1791" y="726"/>
                  </a:lnTo>
                  <a:lnTo>
                    <a:pt x="1815" y="752"/>
                  </a:lnTo>
                  <a:lnTo>
                    <a:pt x="1839" y="779"/>
                  </a:lnTo>
                  <a:lnTo>
                    <a:pt x="1862" y="808"/>
                  </a:lnTo>
                  <a:lnTo>
                    <a:pt x="1883" y="838"/>
                  </a:lnTo>
                  <a:lnTo>
                    <a:pt x="1903" y="868"/>
                  </a:lnTo>
                  <a:lnTo>
                    <a:pt x="1921" y="900"/>
                  </a:lnTo>
                  <a:lnTo>
                    <a:pt x="1937" y="933"/>
                  </a:lnTo>
                  <a:lnTo>
                    <a:pt x="1952" y="966"/>
                  </a:lnTo>
                  <a:lnTo>
                    <a:pt x="1966" y="1000"/>
                  </a:lnTo>
                  <a:lnTo>
                    <a:pt x="1977" y="1035"/>
                  </a:lnTo>
                  <a:lnTo>
                    <a:pt x="1988" y="1072"/>
                  </a:lnTo>
                  <a:lnTo>
                    <a:pt x="1996" y="1108"/>
                  </a:lnTo>
                  <a:lnTo>
                    <a:pt x="2002" y="1145"/>
                  </a:lnTo>
                  <a:lnTo>
                    <a:pt x="2007" y="1183"/>
                  </a:lnTo>
                  <a:lnTo>
                    <a:pt x="2010" y="1221"/>
                  </a:lnTo>
                  <a:lnTo>
                    <a:pt x="2011" y="1260"/>
                  </a:lnTo>
                  <a:lnTo>
                    <a:pt x="2010" y="1300"/>
                  </a:lnTo>
                  <a:lnTo>
                    <a:pt x="2007" y="1338"/>
                  </a:lnTo>
                  <a:lnTo>
                    <a:pt x="2002" y="1375"/>
                  </a:lnTo>
                  <a:lnTo>
                    <a:pt x="1996" y="1413"/>
                  </a:lnTo>
                  <a:lnTo>
                    <a:pt x="1988" y="1449"/>
                  </a:lnTo>
                  <a:lnTo>
                    <a:pt x="1977" y="1485"/>
                  </a:lnTo>
                  <a:lnTo>
                    <a:pt x="1966" y="1520"/>
                  </a:lnTo>
                  <a:lnTo>
                    <a:pt x="1952" y="1555"/>
                  </a:lnTo>
                  <a:lnTo>
                    <a:pt x="1937" y="1588"/>
                  </a:lnTo>
                  <a:lnTo>
                    <a:pt x="1921" y="1620"/>
                  </a:lnTo>
                  <a:lnTo>
                    <a:pt x="1903" y="1653"/>
                  </a:lnTo>
                  <a:lnTo>
                    <a:pt x="1883" y="1683"/>
                  </a:lnTo>
                  <a:lnTo>
                    <a:pt x="1862" y="1713"/>
                  </a:lnTo>
                  <a:lnTo>
                    <a:pt x="1839" y="1741"/>
                  </a:lnTo>
                  <a:lnTo>
                    <a:pt x="1815" y="1768"/>
                  </a:lnTo>
                  <a:lnTo>
                    <a:pt x="1791" y="1795"/>
                  </a:lnTo>
                  <a:lnTo>
                    <a:pt x="1765" y="1820"/>
                  </a:lnTo>
                  <a:lnTo>
                    <a:pt x="1737" y="1844"/>
                  </a:lnTo>
                  <a:lnTo>
                    <a:pt x="1709" y="1866"/>
                  </a:lnTo>
                  <a:lnTo>
                    <a:pt x="1679" y="1887"/>
                  </a:lnTo>
                  <a:lnTo>
                    <a:pt x="1648" y="1907"/>
                  </a:lnTo>
                  <a:lnTo>
                    <a:pt x="1617" y="1925"/>
                  </a:lnTo>
                  <a:lnTo>
                    <a:pt x="1584" y="1942"/>
                  </a:lnTo>
                  <a:lnTo>
                    <a:pt x="1551" y="1957"/>
                  </a:lnTo>
                  <a:lnTo>
                    <a:pt x="1517" y="1970"/>
                  </a:lnTo>
                  <a:lnTo>
                    <a:pt x="1481" y="1982"/>
                  </a:lnTo>
                  <a:lnTo>
                    <a:pt x="1446" y="1992"/>
                  </a:lnTo>
                  <a:lnTo>
                    <a:pt x="1409" y="2001"/>
                  </a:lnTo>
                  <a:lnTo>
                    <a:pt x="1372" y="2007"/>
                  </a:lnTo>
                  <a:lnTo>
                    <a:pt x="1334" y="2012"/>
                  </a:lnTo>
                  <a:lnTo>
                    <a:pt x="1296" y="2015"/>
                  </a:lnTo>
                  <a:lnTo>
                    <a:pt x="1257" y="2017"/>
                  </a:lnTo>
                  <a:lnTo>
                    <a:pt x="1219" y="2015"/>
                  </a:lnTo>
                  <a:lnTo>
                    <a:pt x="1180" y="2012"/>
                  </a:lnTo>
                  <a:lnTo>
                    <a:pt x="1142" y="2007"/>
                  </a:lnTo>
                  <a:lnTo>
                    <a:pt x="1105" y="2001"/>
                  </a:lnTo>
                  <a:lnTo>
                    <a:pt x="1069" y="1992"/>
                  </a:lnTo>
                  <a:lnTo>
                    <a:pt x="1033" y="1982"/>
                  </a:lnTo>
                  <a:lnTo>
                    <a:pt x="997" y="1970"/>
                  </a:lnTo>
                  <a:lnTo>
                    <a:pt x="963" y="1957"/>
                  </a:lnTo>
                  <a:lnTo>
                    <a:pt x="930" y="1942"/>
                  </a:lnTo>
                  <a:lnTo>
                    <a:pt x="897" y="1925"/>
                  </a:lnTo>
                  <a:lnTo>
                    <a:pt x="866" y="1907"/>
                  </a:lnTo>
                  <a:lnTo>
                    <a:pt x="835" y="1887"/>
                  </a:lnTo>
                  <a:lnTo>
                    <a:pt x="805" y="1866"/>
                  </a:lnTo>
                  <a:lnTo>
                    <a:pt x="777" y="1844"/>
                  </a:lnTo>
                  <a:lnTo>
                    <a:pt x="750" y="1820"/>
                  </a:lnTo>
                  <a:lnTo>
                    <a:pt x="724" y="1795"/>
                  </a:lnTo>
                  <a:lnTo>
                    <a:pt x="699" y="1768"/>
                  </a:lnTo>
                  <a:lnTo>
                    <a:pt x="675" y="1741"/>
                  </a:lnTo>
                  <a:lnTo>
                    <a:pt x="652" y="1713"/>
                  </a:lnTo>
                  <a:lnTo>
                    <a:pt x="631" y="1683"/>
                  </a:lnTo>
                  <a:lnTo>
                    <a:pt x="612" y="1653"/>
                  </a:lnTo>
                  <a:lnTo>
                    <a:pt x="594" y="1620"/>
                  </a:lnTo>
                  <a:lnTo>
                    <a:pt x="577" y="1588"/>
                  </a:lnTo>
                  <a:lnTo>
                    <a:pt x="562" y="1555"/>
                  </a:lnTo>
                  <a:lnTo>
                    <a:pt x="549" y="1520"/>
                  </a:lnTo>
                  <a:lnTo>
                    <a:pt x="537" y="1485"/>
                  </a:lnTo>
                  <a:lnTo>
                    <a:pt x="527" y="1449"/>
                  </a:lnTo>
                  <a:lnTo>
                    <a:pt x="518" y="1413"/>
                  </a:lnTo>
                  <a:lnTo>
                    <a:pt x="512" y="1375"/>
                  </a:lnTo>
                  <a:lnTo>
                    <a:pt x="507" y="1338"/>
                  </a:lnTo>
                  <a:lnTo>
                    <a:pt x="504" y="1300"/>
                  </a:lnTo>
                  <a:lnTo>
                    <a:pt x="503" y="1260"/>
                  </a:lnTo>
                  <a:lnTo>
                    <a:pt x="504" y="1221"/>
                  </a:lnTo>
                  <a:lnTo>
                    <a:pt x="507" y="1183"/>
                  </a:lnTo>
                  <a:lnTo>
                    <a:pt x="512" y="1145"/>
                  </a:lnTo>
                  <a:lnTo>
                    <a:pt x="518" y="1108"/>
                  </a:lnTo>
                  <a:lnTo>
                    <a:pt x="527" y="1072"/>
                  </a:lnTo>
                  <a:lnTo>
                    <a:pt x="537" y="1035"/>
                  </a:lnTo>
                  <a:lnTo>
                    <a:pt x="549" y="1000"/>
                  </a:lnTo>
                  <a:lnTo>
                    <a:pt x="562" y="966"/>
                  </a:lnTo>
                  <a:lnTo>
                    <a:pt x="577" y="933"/>
                  </a:lnTo>
                  <a:lnTo>
                    <a:pt x="594" y="900"/>
                  </a:lnTo>
                  <a:lnTo>
                    <a:pt x="612" y="868"/>
                  </a:lnTo>
                  <a:lnTo>
                    <a:pt x="631" y="838"/>
                  </a:lnTo>
                  <a:lnTo>
                    <a:pt x="652" y="808"/>
                  </a:lnTo>
                  <a:lnTo>
                    <a:pt x="675" y="779"/>
                  </a:lnTo>
                  <a:lnTo>
                    <a:pt x="699" y="752"/>
                  </a:lnTo>
                  <a:lnTo>
                    <a:pt x="724" y="726"/>
                  </a:lnTo>
                  <a:lnTo>
                    <a:pt x="750" y="701"/>
                  </a:lnTo>
                  <a:lnTo>
                    <a:pt x="777" y="677"/>
                  </a:lnTo>
                  <a:lnTo>
                    <a:pt x="805" y="654"/>
                  </a:lnTo>
                  <a:lnTo>
                    <a:pt x="835" y="633"/>
                  </a:lnTo>
                  <a:lnTo>
                    <a:pt x="866" y="614"/>
                  </a:lnTo>
                  <a:lnTo>
                    <a:pt x="897" y="596"/>
                  </a:lnTo>
                  <a:lnTo>
                    <a:pt x="930" y="579"/>
                  </a:lnTo>
                  <a:lnTo>
                    <a:pt x="963" y="564"/>
                  </a:lnTo>
                  <a:lnTo>
                    <a:pt x="997" y="551"/>
                  </a:lnTo>
                  <a:lnTo>
                    <a:pt x="1033" y="538"/>
                  </a:lnTo>
                  <a:lnTo>
                    <a:pt x="1069" y="528"/>
                  </a:lnTo>
                  <a:lnTo>
                    <a:pt x="1105" y="519"/>
                  </a:lnTo>
                  <a:lnTo>
                    <a:pt x="1142" y="513"/>
                  </a:lnTo>
                  <a:lnTo>
                    <a:pt x="1180" y="508"/>
                  </a:lnTo>
                  <a:lnTo>
                    <a:pt x="1219" y="505"/>
                  </a:lnTo>
                  <a:lnTo>
                    <a:pt x="1257" y="504"/>
                  </a:lnTo>
                  <a:close/>
                  <a:moveTo>
                    <a:pt x="1257" y="2521"/>
                  </a:moveTo>
                  <a:lnTo>
                    <a:pt x="1321" y="2519"/>
                  </a:lnTo>
                  <a:lnTo>
                    <a:pt x="1386" y="2515"/>
                  </a:lnTo>
                  <a:lnTo>
                    <a:pt x="1448" y="2507"/>
                  </a:lnTo>
                  <a:lnTo>
                    <a:pt x="1510" y="2495"/>
                  </a:lnTo>
                  <a:lnTo>
                    <a:pt x="1571" y="2481"/>
                  </a:lnTo>
                  <a:lnTo>
                    <a:pt x="1630" y="2464"/>
                  </a:lnTo>
                  <a:lnTo>
                    <a:pt x="1689" y="2444"/>
                  </a:lnTo>
                  <a:lnTo>
                    <a:pt x="1746" y="2422"/>
                  </a:lnTo>
                  <a:lnTo>
                    <a:pt x="1801" y="2396"/>
                  </a:lnTo>
                  <a:lnTo>
                    <a:pt x="1856" y="2368"/>
                  </a:lnTo>
                  <a:lnTo>
                    <a:pt x="1909" y="2338"/>
                  </a:lnTo>
                  <a:lnTo>
                    <a:pt x="1959" y="2305"/>
                  </a:lnTo>
                  <a:lnTo>
                    <a:pt x="2008" y="2270"/>
                  </a:lnTo>
                  <a:lnTo>
                    <a:pt x="2057" y="2232"/>
                  </a:lnTo>
                  <a:lnTo>
                    <a:pt x="2102" y="2193"/>
                  </a:lnTo>
                  <a:lnTo>
                    <a:pt x="2145" y="2151"/>
                  </a:lnTo>
                  <a:lnTo>
                    <a:pt x="2187" y="2107"/>
                  </a:lnTo>
                  <a:lnTo>
                    <a:pt x="2227" y="2062"/>
                  </a:lnTo>
                  <a:lnTo>
                    <a:pt x="2264" y="2013"/>
                  </a:lnTo>
                  <a:lnTo>
                    <a:pt x="2299" y="1964"/>
                  </a:lnTo>
                  <a:lnTo>
                    <a:pt x="2332" y="1914"/>
                  </a:lnTo>
                  <a:lnTo>
                    <a:pt x="2363" y="1860"/>
                  </a:lnTo>
                  <a:lnTo>
                    <a:pt x="2391" y="1806"/>
                  </a:lnTo>
                  <a:lnTo>
                    <a:pt x="2416" y="1750"/>
                  </a:lnTo>
                  <a:lnTo>
                    <a:pt x="2438" y="1693"/>
                  </a:lnTo>
                  <a:lnTo>
                    <a:pt x="2458" y="1634"/>
                  </a:lnTo>
                  <a:lnTo>
                    <a:pt x="2475" y="1575"/>
                  </a:lnTo>
                  <a:lnTo>
                    <a:pt x="2489" y="1514"/>
                  </a:lnTo>
                  <a:lnTo>
                    <a:pt x="2500" y="1452"/>
                  </a:lnTo>
                  <a:lnTo>
                    <a:pt x="2508" y="1389"/>
                  </a:lnTo>
                  <a:lnTo>
                    <a:pt x="2512" y="1325"/>
                  </a:lnTo>
                  <a:lnTo>
                    <a:pt x="2514" y="1260"/>
                  </a:lnTo>
                  <a:lnTo>
                    <a:pt x="2512" y="1196"/>
                  </a:lnTo>
                  <a:lnTo>
                    <a:pt x="2508" y="1131"/>
                  </a:lnTo>
                  <a:lnTo>
                    <a:pt x="2500" y="1069"/>
                  </a:lnTo>
                  <a:lnTo>
                    <a:pt x="2489" y="1006"/>
                  </a:lnTo>
                  <a:lnTo>
                    <a:pt x="2475" y="946"/>
                  </a:lnTo>
                  <a:lnTo>
                    <a:pt x="2458" y="886"/>
                  </a:lnTo>
                  <a:lnTo>
                    <a:pt x="2438" y="828"/>
                  </a:lnTo>
                  <a:lnTo>
                    <a:pt x="2416" y="770"/>
                  </a:lnTo>
                  <a:lnTo>
                    <a:pt x="2391" y="714"/>
                  </a:lnTo>
                  <a:lnTo>
                    <a:pt x="2363" y="659"/>
                  </a:lnTo>
                  <a:lnTo>
                    <a:pt x="2332" y="607"/>
                  </a:lnTo>
                  <a:lnTo>
                    <a:pt x="2299" y="556"/>
                  </a:lnTo>
                  <a:lnTo>
                    <a:pt x="2264" y="506"/>
                  </a:lnTo>
                  <a:lnTo>
                    <a:pt x="2227" y="459"/>
                  </a:lnTo>
                  <a:lnTo>
                    <a:pt x="2187" y="413"/>
                  </a:lnTo>
                  <a:lnTo>
                    <a:pt x="2145" y="369"/>
                  </a:lnTo>
                  <a:lnTo>
                    <a:pt x="2102" y="328"/>
                  </a:lnTo>
                  <a:lnTo>
                    <a:pt x="2057" y="288"/>
                  </a:lnTo>
                  <a:lnTo>
                    <a:pt x="2008" y="251"/>
                  </a:lnTo>
                  <a:lnTo>
                    <a:pt x="1959" y="216"/>
                  </a:lnTo>
                  <a:lnTo>
                    <a:pt x="1909" y="182"/>
                  </a:lnTo>
                  <a:lnTo>
                    <a:pt x="1856" y="152"/>
                  </a:lnTo>
                  <a:lnTo>
                    <a:pt x="1801" y="124"/>
                  </a:lnTo>
                  <a:lnTo>
                    <a:pt x="1746" y="99"/>
                  </a:lnTo>
                  <a:lnTo>
                    <a:pt x="1689" y="77"/>
                  </a:lnTo>
                  <a:lnTo>
                    <a:pt x="1630" y="56"/>
                  </a:lnTo>
                  <a:lnTo>
                    <a:pt x="1571" y="39"/>
                  </a:lnTo>
                  <a:lnTo>
                    <a:pt x="1510" y="25"/>
                  </a:lnTo>
                  <a:lnTo>
                    <a:pt x="1448" y="14"/>
                  </a:lnTo>
                  <a:lnTo>
                    <a:pt x="1386" y="6"/>
                  </a:lnTo>
                  <a:lnTo>
                    <a:pt x="1321" y="2"/>
                  </a:lnTo>
                  <a:lnTo>
                    <a:pt x="1257" y="0"/>
                  </a:lnTo>
                  <a:lnTo>
                    <a:pt x="1193" y="2"/>
                  </a:lnTo>
                  <a:lnTo>
                    <a:pt x="1129" y="6"/>
                  </a:lnTo>
                  <a:lnTo>
                    <a:pt x="1066" y="14"/>
                  </a:lnTo>
                  <a:lnTo>
                    <a:pt x="1004" y="25"/>
                  </a:lnTo>
                  <a:lnTo>
                    <a:pt x="943" y="39"/>
                  </a:lnTo>
                  <a:lnTo>
                    <a:pt x="884" y="56"/>
                  </a:lnTo>
                  <a:lnTo>
                    <a:pt x="825" y="77"/>
                  </a:lnTo>
                  <a:lnTo>
                    <a:pt x="768" y="99"/>
                  </a:lnTo>
                  <a:lnTo>
                    <a:pt x="713" y="124"/>
                  </a:lnTo>
                  <a:lnTo>
                    <a:pt x="658" y="152"/>
                  </a:lnTo>
                  <a:lnTo>
                    <a:pt x="606" y="182"/>
                  </a:lnTo>
                  <a:lnTo>
                    <a:pt x="555" y="216"/>
                  </a:lnTo>
                  <a:lnTo>
                    <a:pt x="506" y="251"/>
                  </a:lnTo>
                  <a:lnTo>
                    <a:pt x="458" y="288"/>
                  </a:lnTo>
                  <a:lnTo>
                    <a:pt x="412" y="328"/>
                  </a:lnTo>
                  <a:lnTo>
                    <a:pt x="369" y="369"/>
                  </a:lnTo>
                  <a:lnTo>
                    <a:pt x="326" y="413"/>
                  </a:lnTo>
                  <a:lnTo>
                    <a:pt x="287" y="459"/>
                  </a:lnTo>
                  <a:lnTo>
                    <a:pt x="250" y="506"/>
                  </a:lnTo>
                  <a:lnTo>
                    <a:pt x="215" y="556"/>
                  </a:lnTo>
                  <a:lnTo>
                    <a:pt x="182" y="607"/>
                  </a:lnTo>
                  <a:lnTo>
                    <a:pt x="151" y="659"/>
                  </a:lnTo>
                  <a:lnTo>
                    <a:pt x="124" y="714"/>
                  </a:lnTo>
                  <a:lnTo>
                    <a:pt x="99" y="770"/>
                  </a:lnTo>
                  <a:lnTo>
                    <a:pt x="76" y="828"/>
                  </a:lnTo>
                  <a:lnTo>
                    <a:pt x="57" y="886"/>
                  </a:lnTo>
                  <a:lnTo>
                    <a:pt x="40" y="946"/>
                  </a:lnTo>
                  <a:lnTo>
                    <a:pt x="26" y="1006"/>
                  </a:lnTo>
                  <a:lnTo>
                    <a:pt x="15" y="1069"/>
                  </a:lnTo>
                  <a:lnTo>
                    <a:pt x="7" y="1131"/>
                  </a:lnTo>
                  <a:lnTo>
                    <a:pt x="2" y="1196"/>
                  </a:lnTo>
                  <a:lnTo>
                    <a:pt x="0" y="1260"/>
                  </a:lnTo>
                  <a:lnTo>
                    <a:pt x="2" y="1325"/>
                  </a:lnTo>
                  <a:lnTo>
                    <a:pt x="7" y="1389"/>
                  </a:lnTo>
                  <a:lnTo>
                    <a:pt x="15" y="1452"/>
                  </a:lnTo>
                  <a:lnTo>
                    <a:pt x="26" y="1514"/>
                  </a:lnTo>
                  <a:lnTo>
                    <a:pt x="40" y="1575"/>
                  </a:lnTo>
                  <a:lnTo>
                    <a:pt x="57" y="1634"/>
                  </a:lnTo>
                  <a:lnTo>
                    <a:pt x="76" y="1693"/>
                  </a:lnTo>
                  <a:lnTo>
                    <a:pt x="99" y="1750"/>
                  </a:lnTo>
                  <a:lnTo>
                    <a:pt x="124" y="1806"/>
                  </a:lnTo>
                  <a:lnTo>
                    <a:pt x="151" y="1860"/>
                  </a:lnTo>
                  <a:lnTo>
                    <a:pt x="182" y="1914"/>
                  </a:lnTo>
                  <a:lnTo>
                    <a:pt x="215" y="1964"/>
                  </a:lnTo>
                  <a:lnTo>
                    <a:pt x="250" y="2013"/>
                  </a:lnTo>
                  <a:lnTo>
                    <a:pt x="287" y="2062"/>
                  </a:lnTo>
                  <a:lnTo>
                    <a:pt x="326" y="2107"/>
                  </a:lnTo>
                  <a:lnTo>
                    <a:pt x="369" y="2151"/>
                  </a:lnTo>
                  <a:lnTo>
                    <a:pt x="412" y="2193"/>
                  </a:lnTo>
                  <a:lnTo>
                    <a:pt x="458" y="2232"/>
                  </a:lnTo>
                  <a:lnTo>
                    <a:pt x="506" y="2270"/>
                  </a:lnTo>
                  <a:lnTo>
                    <a:pt x="555" y="2305"/>
                  </a:lnTo>
                  <a:lnTo>
                    <a:pt x="606" y="2338"/>
                  </a:lnTo>
                  <a:lnTo>
                    <a:pt x="658" y="2368"/>
                  </a:lnTo>
                  <a:lnTo>
                    <a:pt x="713" y="2396"/>
                  </a:lnTo>
                  <a:lnTo>
                    <a:pt x="768" y="2422"/>
                  </a:lnTo>
                  <a:lnTo>
                    <a:pt x="825" y="2444"/>
                  </a:lnTo>
                  <a:lnTo>
                    <a:pt x="884" y="2464"/>
                  </a:lnTo>
                  <a:lnTo>
                    <a:pt x="943" y="2481"/>
                  </a:lnTo>
                  <a:lnTo>
                    <a:pt x="1004" y="2495"/>
                  </a:lnTo>
                  <a:lnTo>
                    <a:pt x="1066" y="2507"/>
                  </a:lnTo>
                  <a:lnTo>
                    <a:pt x="1129" y="2515"/>
                  </a:lnTo>
                  <a:lnTo>
                    <a:pt x="1193" y="2519"/>
                  </a:lnTo>
                  <a:lnTo>
                    <a:pt x="1257" y="25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7" name="Freeform 230"/>
            <p:cNvSpPr>
              <a:spLocks noEditPoints="1"/>
            </p:cNvSpPr>
            <p:nvPr/>
          </p:nvSpPr>
          <p:spPr bwMode="auto">
            <a:xfrm>
              <a:off x="7408863" y="4151313"/>
              <a:ext cx="107950" cy="107950"/>
            </a:xfrm>
            <a:custGeom>
              <a:avLst/>
              <a:gdLst>
                <a:gd name="T0" fmla="*/ 1106 w 2515"/>
                <a:gd name="T1" fmla="*/ 2001 h 2521"/>
                <a:gd name="T2" fmla="*/ 931 w 2515"/>
                <a:gd name="T3" fmla="*/ 1942 h 2521"/>
                <a:gd name="T4" fmla="*/ 778 w 2515"/>
                <a:gd name="T5" fmla="*/ 1844 h 2521"/>
                <a:gd name="T6" fmla="*/ 653 w 2515"/>
                <a:gd name="T7" fmla="*/ 1713 h 2521"/>
                <a:gd name="T8" fmla="*/ 562 w 2515"/>
                <a:gd name="T9" fmla="*/ 1555 h 2521"/>
                <a:gd name="T10" fmla="*/ 512 w 2515"/>
                <a:gd name="T11" fmla="*/ 1375 h 2521"/>
                <a:gd name="T12" fmla="*/ 507 w 2515"/>
                <a:gd name="T13" fmla="*/ 1183 h 2521"/>
                <a:gd name="T14" fmla="*/ 548 w 2515"/>
                <a:gd name="T15" fmla="*/ 1000 h 2521"/>
                <a:gd name="T16" fmla="*/ 632 w 2515"/>
                <a:gd name="T17" fmla="*/ 838 h 2521"/>
                <a:gd name="T18" fmla="*/ 751 w 2515"/>
                <a:gd name="T19" fmla="*/ 701 h 2521"/>
                <a:gd name="T20" fmla="*/ 897 w 2515"/>
                <a:gd name="T21" fmla="*/ 596 h 2521"/>
                <a:gd name="T22" fmla="*/ 1068 w 2515"/>
                <a:gd name="T23" fmla="*/ 528 h 2521"/>
                <a:gd name="T24" fmla="*/ 1258 w 2515"/>
                <a:gd name="T25" fmla="*/ 504 h 2521"/>
                <a:gd name="T26" fmla="*/ 1447 w 2515"/>
                <a:gd name="T27" fmla="*/ 528 h 2521"/>
                <a:gd name="T28" fmla="*/ 1618 w 2515"/>
                <a:gd name="T29" fmla="*/ 596 h 2521"/>
                <a:gd name="T30" fmla="*/ 1765 w 2515"/>
                <a:gd name="T31" fmla="*/ 701 h 2521"/>
                <a:gd name="T32" fmla="*/ 1883 w 2515"/>
                <a:gd name="T33" fmla="*/ 838 h 2521"/>
                <a:gd name="T34" fmla="*/ 1967 w 2515"/>
                <a:gd name="T35" fmla="*/ 1000 h 2521"/>
                <a:gd name="T36" fmla="*/ 2008 w 2515"/>
                <a:gd name="T37" fmla="*/ 1183 h 2521"/>
                <a:gd name="T38" fmla="*/ 2003 w 2515"/>
                <a:gd name="T39" fmla="*/ 1375 h 2521"/>
                <a:gd name="T40" fmla="*/ 1953 w 2515"/>
                <a:gd name="T41" fmla="*/ 1555 h 2521"/>
                <a:gd name="T42" fmla="*/ 1862 w 2515"/>
                <a:gd name="T43" fmla="*/ 1713 h 2521"/>
                <a:gd name="T44" fmla="*/ 1737 w 2515"/>
                <a:gd name="T45" fmla="*/ 1844 h 2521"/>
                <a:gd name="T46" fmla="*/ 1585 w 2515"/>
                <a:gd name="T47" fmla="*/ 1942 h 2521"/>
                <a:gd name="T48" fmla="*/ 1409 w 2515"/>
                <a:gd name="T49" fmla="*/ 2001 h 2521"/>
                <a:gd name="T50" fmla="*/ 1258 w 2515"/>
                <a:gd name="T51" fmla="*/ 0 h 2521"/>
                <a:gd name="T52" fmla="*/ 944 w 2515"/>
                <a:gd name="T53" fmla="*/ 39 h 2521"/>
                <a:gd name="T54" fmla="*/ 659 w 2515"/>
                <a:gd name="T55" fmla="*/ 152 h 2521"/>
                <a:gd name="T56" fmla="*/ 413 w 2515"/>
                <a:gd name="T57" fmla="*/ 328 h 2521"/>
                <a:gd name="T58" fmla="*/ 215 w 2515"/>
                <a:gd name="T59" fmla="*/ 556 h 2521"/>
                <a:gd name="T60" fmla="*/ 77 w 2515"/>
                <a:gd name="T61" fmla="*/ 827 h 2521"/>
                <a:gd name="T62" fmla="*/ 7 w 2515"/>
                <a:gd name="T63" fmla="*/ 1131 h 2521"/>
                <a:gd name="T64" fmla="*/ 14 w 2515"/>
                <a:gd name="T65" fmla="*/ 1452 h 2521"/>
                <a:gd name="T66" fmla="*/ 99 w 2515"/>
                <a:gd name="T67" fmla="*/ 1750 h 2521"/>
                <a:gd name="T68" fmla="*/ 251 w 2515"/>
                <a:gd name="T69" fmla="*/ 2014 h 2521"/>
                <a:gd name="T70" fmla="*/ 458 w 2515"/>
                <a:gd name="T71" fmla="*/ 2232 h 2521"/>
                <a:gd name="T72" fmla="*/ 713 w 2515"/>
                <a:gd name="T73" fmla="*/ 2397 h 2521"/>
                <a:gd name="T74" fmla="*/ 1004 w 2515"/>
                <a:gd name="T75" fmla="*/ 2495 h 2521"/>
                <a:gd name="T76" fmla="*/ 1322 w 2515"/>
                <a:gd name="T77" fmla="*/ 2519 h 2521"/>
                <a:gd name="T78" fmla="*/ 1631 w 2515"/>
                <a:gd name="T79" fmla="*/ 2464 h 2521"/>
                <a:gd name="T80" fmla="*/ 1908 w 2515"/>
                <a:gd name="T81" fmla="*/ 2338 h 2521"/>
                <a:gd name="T82" fmla="*/ 2146 w 2515"/>
                <a:gd name="T83" fmla="*/ 2152 h 2521"/>
                <a:gd name="T84" fmla="*/ 2333 w 2515"/>
                <a:gd name="T85" fmla="*/ 1914 h 2521"/>
                <a:gd name="T86" fmla="*/ 2459 w 2515"/>
                <a:gd name="T87" fmla="*/ 1634 h 2521"/>
                <a:gd name="T88" fmla="*/ 2513 w 2515"/>
                <a:gd name="T89" fmla="*/ 1325 h 2521"/>
                <a:gd name="T90" fmla="*/ 2490 w 2515"/>
                <a:gd name="T91" fmla="*/ 1006 h 2521"/>
                <a:gd name="T92" fmla="*/ 2390 w 2515"/>
                <a:gd name="T93" fmla="*/ 714 h 2521"/>
                <a:gd name="T94" fmla="*/ 2227 w 2515"/>
                <a:gd name="T95" fmla="*/ 459 h 2521"/>
                <a:gd name="T96" fmla="*/ 2009 w 2515"/>
                <a:gd name="T97" fmla="*/ 251 h 2521"/>
                <a:gd name="T98" fmla="*/ 1746 w 2515"/>
                <a:gd name="T99" fmla="*/ 99 h 2521"/>
                <a:gd name="T100" fmla="*/ 1449 w 2515"/>
                <a:gd name="T101" fmla="*/ 14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15" h="2521">
                  <a:moveTo>
                    <a:pt x="1258" y="2017"/>
                  </a:moveTo>
                  <a:lnTo>
                    <a:pt x="1218" y="2015"/>
                  </a:lnTo>
                  <a:lnTo>
                    <a:pt x="1180" y="2012"/>
                  </a:lnTo>
                  <a:lnTo>
                    <a:pt x="1143" y="2007"/>
                  </a:lnTo>
                  <a:lnTo>
                    <a:pt x="1106" y="2001"/>
                  </a:lnTo>
                  <a:lnTo>
                    <a:pt x="1068" y="1992"/>
                  </a:lnTo>
                  <a:lnTo>
                    <a:pt x="1033" y="1982"/>
                  </a:lnTo>
                  <a:lnTo>
                    <a:pt x="998" y="1970"/>
                  </a:lnTo>
                  <a:lnTo>
                    <a:pt x="964" y="1957"/>
                  </a:lnTo>
                  <a:lnTo>
                    <a:pt x="931" y="1942"/>
                  </a:lnTo>
                  <a:lnTo>
                    <a:pt x="897" y="1925"/>
                  </a:lnTo>
                  <a:lnTo>
                    <a:pt x="866" y="1907"/>
                  </a:lnTo>
                  <a:lnTo>
                    <a:pt x="836" y="1887"/>
                  </a:lnTo>
                  <a:lnTo>
                    <a:pt x="806" y="1866"/>
                  </a:lnTo>
                  <a:lnTo>
                    <a:pt x="778" y="1844"/>
                  </a:lnTo>
                  <a:lnTo>
                    <a:pt x="751" y="1820"/>
                  </a:lnTo>
                  <a:lnTo>
                    <a:pt x="723" y="1795"/>
                  </a:lnTo>
                  <a:lnTo>
                    <a:pt x="699" y="1768"/>
                  </a:lnTo>
                  <a:lnTo>
                    <a:pt x="675" y="1741"/>
                  </a:lnTo>
                  <a:lnTo>
                    <a:pt x="653" y="1713"/>
                  </a:lnTo>
                  <a:lnTo>
                    <a:pt x="632" y="1683"/>
                  </a:lnTo>
                  <a:lnTo>
                    <a:pt x="612" y="1653"/>
                  </a:lnTo>
                  <a:lnTo>
                    <a:pt x="594" y="1620"/>
                  </a:lnTo>
                  <a:lnTo>
                    <a:pt x="578" y="1588"/>
                  </a:lnTo>
                  <a:lnTo>
                    <a:pt x="562" y="1555"/>
                  </a:lnTo>
                  <a:lnTo>
                    <a:pt x="548" y="1520"/>
                  </a:lnTo>
                  <a:lnTo>
                    <a:pt x="537" y="1485"/>
                  </a:lnTo>
                  <a:lnTo>
                    <a:pt x="527" y="1449"/>
                  </a:lnTo>
                  <a:lnTo>
                    <a:pt x="518" y="1413"/>
                  </a:lnTo>
                  <a:lnTo>
                    <a:pt x="512" y="1375"/>
                  </a:lnTo>
                  <a:lnTo>
                    <a:pt x="507" y="1338"/>
                  </a:lnTo>
                  <a:lnTo>
                    <a:pt x="504" y="1299"/>
                  </a:lnTo>
                  <a:lnTo>
                    <a:pt x="503" y="1260"/>
                  </a:lnTo>
                  <a:lnTo>
                    <a:pt x="504" y="1221"/>
                  </a:lnTo>
                  <a:lnTo>
                    <a:pt x="507" y="1183"/>
                  </a:lnTo>
                  <a:lnTo>
                    <a:pt x="512" y="1145"/>
                  </a:lnTo>
                  <a:lnTo>
                    <a:pt x="518" y="1108"/>
                  </a:lnTo>
                  <a:lnTo>
                    <a:pt x="527" y="1072"/>
                  </a:lnTo>
                  <a:lnTo>
                    <a:pt x="537" y="1035"/>
                  </a:lnTo>
                  <a:lnTo>
                    <a:pt x="548" y="1000"/>
                  </a:lnTo>
                  <a:lnTo>
                    <a:pt x="562" y="966"/>
                  </a:lnTo>
                  <a:lnTo>
                    <a:pt x="578" y="933"/>
                  </a:lnTo>
                  <a:lnTo>
                    <a:pt x="594" y="900"/>
                  </a:lnTo>
                  <a:lnTo>
                    <a:pt x="612" y="868"/>
                  </a:lnTo>
                  <a:lnTo>
                    <a:pt x="632" y="838"/>
                  </a:lnTo>
                  <a:lnTo>
                    <a:pt x="653" y="808"/>
                  </a:lnTo>
                  <a:lnTo>
                    <a:pt x="675" y="779"/>
                  </a:lnTo>
                  <a:lnTo>
                    <a:pt x="699" y="752"/>
                  </a:lnTo>
                  <a:lnTo>
                    <a:pt x="723" y="726"/>
                  </a:lnTo>
                  <a:lnTo>
                    <a:pt x="751" y="701"/>
                  </a:lnTo>
                  <a:lnTo>
                    <a:pt x="778" y="677"/>
                  </a:lnTo>
                  <a:lnTo>
                    <a:pt x="806" y="654"/>
                  </a:lnTo>
                  <a:lnTo>
                    <a:pt x="836" y="633"/>
                  </a:lnTo>
                  <a:lnTo>
                    <a:pt x="866" y="614"/>
                  </a:lnTo>
                  <a:lnTo>
                    <a:pt x="897" y="596"/>
                  </a:lnTo>
                  <a:lnTo>
                    <a:pt x="931" y="579"/>
                  </a:lnTo>
                  <a:lnTo>
                    <a:pt x="964" y="564"/>
                  </a:lnTo>
                  <a:lnTo>
                    <a:pt x="998" y="549"/>
                  </a:lnTo>
                  <a:lnTo>
                    <a:pt x="1033" y="538"/>
                  </a:lnTo>
                  <a:lnTo>
                    <a:pt x="1068" y="528"/>
                  </a:lnTo>
                  <a:lnTo>
                    <a:pt x="1106" y="519"/>
                  </a:lnTo>
                  <a:lnTo>
                    <a:pt x="1143" y="513"/>
                  </a:lnTo>
                  <a:lnTo>
                    <a:pt x="1180" y="508"/>
                  </a:lnTo>
                  <a:lnTo>
                    <a:pt x="1218" y="505"/>
                  </a:lnTo>
                  <a:lnTo>
                    <a:pt x="1258" y="504"/>
                  </a:lnTo>
                  <a:lnTo>
                    <a:pt x="1297" y="505"/>
                  </a:lnTo>
                  <a:lnTo>
                    <a:pt x="1335" y="508"/>
                  </a:lnTo>
                  <a:lnTo>
                    <a:pt x="1372" y="513"/>
                  </a:lnTo>
                  <a:lnTo>
                    <a:pt x="1409" y="519"/>
                  </a:lnTo>
                  <a:lnTo>
                    <a:pt x="1447" y="528"/>
                  </a:lnTo>
                  <a:lnTo>
                    <a:pt x="1482" y="538"/>
                  </a:lnTo>
                  <a:lnTo>
                    <a:pt x="1517" y="549"/>
                  </a:lnTo>
                  <a:lnTo>
                    <a:pt x="1551" y="564"/>
                  </a:lnTo>
                  <a:lnTo>
                    <a:pt x="1585" y="579"/>
                  </a:lnTo>
                  <a:lnTo>
                    <a:pt x="1618" y="596"/>
                  </a:lnTo>
                  <a:lnTo>
                    <a:pt x="1649" y="614"/>
                  </a:lnTo>
                  <a:lnTo>
                    <a:pt x="1679" y="633"/>
                  </a:lnTo>
                  <a:lnTo>
                    <a:pt x="1709" y="654"/>
                  </a:lnTo>
                  <a:lnTo>
                    <a:pt x="1737" y="677"/>
                  </a:lnTo>
                  <a:lnTo>
                    <a:pt x="1765" y="701"/>
                  </a:lnTo>
                  <a:lnTo>
                    <a:pt x="1791" y="726"/>
                  </a:lnTo>
                  <a:lnTo>
                    <a:pt x="1816" y="752"/>
                  </a:lnTo>
                  <a:lnTo>
                    <a:pt x="1840" y="779"/>
                  </a:lnTo>
                  <a:lnTo>
                    <a:pt x="1862" y="808"/>
                  </a:lnTo>
                  <a:lnTo>
                    <a:pt x="1883" y="838"/>
                  </a:lnTo>
                  <a:lnTo>
                    <a:pt x="1902" y="868"/>
                  </a:lnTo>
                  <a:lnTo>
                    <a:pt x="1920" y="900"/>
                  </a:lnTo>
                  <a:lnTo>
                    <a:pt x="1938" y="933"/>
                  </a:lnTo>
                  <a:lnTo>
                    <a:pt x="1953" y="966"/>
                  </a:lnTo>
                  <a:lnTo>
                    <a:pt x="1967" y="1000"/>
                  </a:lnTo>
                  <a:lnTo>
                    <a:pt x="1978" y="1035"/>
                  </a:lnTo>
                  <a:lnTo>
                    <a:pt x="1988" y="1072"/>
                  </a:lnTo>
                  <a:lnTo>
                    <a:pt x="1997" y="1108"/>
                  </a:lnTo>
                  <a:lnTo>
                    <a:pt x="2003" y="1145"/>
                  </a:lnTo>
                  <a:lnTo>
                    <a:pt x="2008" y="1183"/>
                  </a:lnTo>
                  <a:lnTo>
                    <a:pt x="2011" y="1221"/>
                  </a:lnTo>
                  <a:lnTo>
                    <a:pt x="2012" y="1260"/>
                  </a:lnTo>
                  <a:lnTo>
                    <a:pt x="2011" y="1299"/>
                  </a:lnTo>
                  <a:lnTo>
                    <a:pt x="2008" y="1338"/>
                  </a:lnTo>
                  <a:lnTo>
                    <a:pt x="2003" y="1375"/>
                  </a:lnTo>
                  <a:lnTo>
                    <a:pt x="1997" y="1413"/>
                  </a:lnTo>
                  <a:lnTo>
                    <a:pt x="1988" y="1449"/>
                  </a:lnTo>
                  <a:lnTo>
                    <a:pt x="1978" y="1485"/>
                  </a:lnTo>
                  <a:lnTo>
                    <a:pt x="1967" y="1520"/>
                  </a:lnTo>
                  <a:lnTo>
                    <a:pt x="1953" y="1555"/>
                  </a:lnTo>
                  <a:lnTo>
                    <a:pt x="1938" y="1588"/>
                  </a:lnTo>
                  <a:lnTo>
                    <a:pt x="1920" y="1620"/>
                  </a:lnTo>
                  <a:lnTo>
                    <a:pt x="1902" y="1653"/>
                  </a:lnTo>
                  <a:lnTo>
                    <a:pt x="1883" y="1683"/>
                  </a:lnTo>
                  <a:lnTo>
                    <a:pt x="1862" y="1713"/>
                  </a:lnTo>
                  <a:lnTo>
                    <a:pt x="1840" y="1741"/>
                  </a:lnTo>
                  <a:lnTo>
                    <a:pt x="1816" y="1768"/>
                  </a:lnTo>
                  <a:lnTo>
                    <a:pt x="1791" y="1795"/>
                  </a:lnTo>
                  <a:lnTo>
                    <a:pt x="1765" y="1820"/>
                  </a:lnTo>
                  <a:lnTo>
                    <a:pt x="1737" y="1844"/>
                  </a:lnTo>
                  <a:lnTo>
                    <a:pt x="1709" y="1866"/>
                  </a:lnTo>
                  <a:lnTo>
                    <a:pt x="1679" y="1887"/>
                  </a:lnTo>
                  <a:lnTo>
                    <a:pt x="1649" y="1907"/>
                  </a:lnTo>
                  <a:lnTo>
                    <a:pt x="1618" y="1925"/>
                  </a:lnTo>
                  <a:lnTo>
                    <a:pt x="1585" y="1942"/>
                  </a:lnTo>
                  <a:lnTo>
                    <a:pt x="1551" y="1957"/>
                  </a:lnTo>
                  <a:lnTo>
                    <a:pt x="1517" y="1970"/>
                  </a:lnTo>
                  <a:lnTo>
                    <a:pt x="1482" y="1982"/>
                  </a:lnTo>
                  <a:lnTo>
                    <a:pt x="1447" y="1992"/>
                  </a:lnTo>
                  <a:lnTo>
                    <a:pt x="1409" y="2001"/>
                  </a:lnTo>
                  <a:lnTo>
                    <a:pt x="1372" y="2007"/>
                  </a:lnTo>
                  <a:lnTo>
                    <a:pt x="1335" y="2012"/>
                  </a:lnTo>
                  <a:lnTo>
                    <a:pt x="1297" y="2015"/>
                  </a:lnTo>
                  <a:lnTo>
                    <a:pt x="1258" y="2017"/>
                  </a:lnTo>
                  <a:close/>
                  <a:moveTo>
                    <a:pt x="1258" y="0"/>
                  </a:moveTo>
                  <a:lnTo>
                    <a:pt x="1193" y="2"/>
                  </a:lnTo>
                  <a:lnTo>
                    <a:pt x="1129" y="6"/>
                  </a:lnTo>
                  <a:lnTo>
                    <a:pt x="1066" y="14"/>
                  </a:lnTo>
                  <a:lnTo>
                    <a:pt x="1004" y="25"/>
                  </a:lnTo>
                  <a:lnTo>
                    <a:pt x="944" y="39"/>
                  </a:lnTo>
                  <a:lnTo>
                    <a:pt x="884" y="56"/>
                  </a:lnTo>
                  <a:lnTo>
                    <a:pt x="826" y="77"/>
                  </a:lnTo>
                  <a:lnTo>
                    <a:pt x="769" y="99"/>
                  </a:lnTo>
                  <a:lnTo>
                    <a:pt x="713" y="124"/>
                  </a:lnTo>
                  <a:lnTo>
                    <a:pt x="659" y="152"/>
                  </a:lnTo>
                  <a:lnTo>
                    <a:pt x="606" y="182"/>
                  </a:lnTo>
                  <a:lnTo>
                    <a:pt x="555" y="216"/>
                  </a:lnTo>
                  <a:lnTo>
                    <a:pt x="506" y="251"/>
                  </a:lnTo>
                  <a:lnTo>
                    <a:pt x="458" y="288"/>
                  </a:lnTo>
                  <a:lnTo>
                    <a:pt x="413" y="328"/>
                  </a:lnTo>
                  <a:lnTo>
                    <a:pt x="369" y="369"/>
                  </a:lnTo>
                  <a:lnTo>
                    <a:pt x="327" y="413"/>
                  </a:lnTo>
                  <a:lnTo>
                    <a:pt x="288" y="459"/>
                  </a:lnTo>
                  <a:lnTo>
                    <a:pt x="251" y="506"/>
                  </a:lnTo>
                  <a:lnTo>
                    <a:pt x="215" y="556"/>
                  </a:lnTo>
                  <a:lnTo>
                    <a:pt x="182" y="607"/>
                  </a:lnTo>
                  <a:lnTo>
                    <a:pt x="152" y="659"/>
                  </a:lnTo>
                  <a:lnTo>
                    <a:pt x="124" y="714"/>
                  </a:lnTo>
                  <a:lnTo>
                    <a:pt x="99" y="770"/>
                  </a:lnTo>
                  <a:lnTo>
                    <a:pt x="77" y="827"/>
                  </a:lnTo>
                  <a:lnTo>
                    <a:pt x="56" y="886"/>
                  </a:lnTo>
                  <a:lnTo>
                    <a:pt x="39" y="946"/>
                  </a:lnTo>
                  <a:lnTo>
                    <a:pt x="25" y="1006"/>
                  </a:lnTo>
                  <a:lnTo>
                    <a:pt x="14" y="1069"/>
                  </a:lnTo>
                  <a:lnTo>
                    <a:pt x="7" y="1131"/>
                  </a:lnTo>
                  <a:lnTo>
                    <a:pt x="2" y="1196"/>
                  </a:lnTo>
                  <a:lnTo>
                    <a:pt x="0" y="1260"/>
                  </a:lnTo>
                  <a:lnTo>
                    <a:pt x="2" y="1325"/>
                  </a:lnTo>
                  <a:lnTo>
                    <a:pt x="7" y="1389"/>
                  </a:lnTo>
                  <a:lnTo>
                    <a:pt x="14" y="1452"/>
                  </a:lnTo>
                  <a:lnTo>
                    <a:pt x="25" y="1514"/>
                  </a:lnTo>
                  <a:lnTo>
                    <a:pt x="39" y="1575"/>
                  </a:lnTo>
                  <a:lnTo>
                    <a:pt x="56" y="1634"/>
                  </a:lnTo>
                  <a:lnTo>
                    <a:pt x="77" y="1693"/>
                  </a:lnTo>
                  <a:lnTo>
                    <a:pt x="99" y="1750"/>
                  </a:lnTo>
                  <a:lnTo>
                    <a:pt x="124" y="1806"/>
                  </a:lnTo>
                  <a:lnTo>
                    <a:pt x="152" y="1860"/>
                  </a:lnTo>
                  <a:lnTo>
                    <a:pt x="182" y="1914"/>
                  </a:lnTo>
                  <a:lnTo>
                    <a:pt x="215" y="1964"/>
                  </a:lnTo>
                  <a:lnTo>
                    <a:pt x="251" y="2014"/>
                  </a:lnTo>
                  <a:lnTo>
                    <a:pt x="288" y="2062"/>
                  </a:lnTo>
                  <a:lnTo>
                    <a:pt x="327" y="2107"/>
                  </a:lnTo>
                  <a:lnTo>
                    <a:pt x="369" y="2152"/>
                  </a:lnTo>
                  <a:lnTo>
                    <a:pt x="413" y="2193"/>
                  </a:lnTo>
                  <a:lnTo>
                    <a:pt x="458" y="2232"/>
                  </a:lnTo>
                  <a:lnTo>
                    <a:pt x="506" y="2270"/>
                  </a:lnTo>
                  <a:lnTo>
                    <a:pt x="555" y="2305"/>
                  </a:lnTo>
                  <a:lnTo>
                    <a:pt x="606" y="2338"/>
                  </a:lnTo>
                  <a:lnTo>
                    <a:pt x="659" y="2368"/>
                  </a:lnTo>
                  <a:lnTo>
                    <a:pt x="713" y="2397"/>
                  </a:lnTo>
                  <a:lnTo>
                    <a:pt x="769" y="2422"/>
                  </a:lnTo>
                  <a:lnTo>
                    <a:pt x="826" y="2444"/>
                  </a:lnTo>
                  <a:lnTo>
                    <a:pt x="884" y="2464"/>
                  </a:lnTo>
                  <a:lnTo>
                    <a:pt x="944" y="2481"/>
                  </a:lnTo>
                  <a:lnTo>
                    <a:pt x="1004" y="2495"/>
                  </a:lnTo>
                  <a:lnTo>
                    <a:pt x="1066" y="2507"/>
                  </a:lnTo>
                  <a:lnTo>
                    <a:pt x="1129" y="2515"/>
                  </a:lnTo>
                  <a:lnTo>
                    <a:pt x="1193" y="2519"/>
                  </a:lnTo>
                  <a:lnTo>
                    <a:pt x="1258" y="2521"/>
                  </a:lnTo>
                  <a:lnTo>
                    <a:pt x="1322" y="2519"/>
                  </a:lnTo>
                  <a:lnTo>
                    <a:pt x="1385" y="2515"/>
                  </a:lnTo>
                  <a:lnTo>
                    <a:pt x="1449" y="2507"/>
                  </a:lnTo>
                  <a:lnTo>
                    <a:pt x="1510" y="2495"/>
                  </a:lnTo>
                  <a:lnTo>
                    <a:pt x="1571" y="2481"/>
                  </a:lnTo>
                  <a:lnTo>
                    <a:pt x="1631" y="2464"/>
                  </a:lnTo>
                  <a:lnTo>
                    <a:pt x="1689" y="2444"/>
                  </a:lnTo>
                  <a:lnTo>
                    <a:pt x="1746" y="2422"/>
                  </a:lnTo>
                  <a:lnTo>
                    <a:pt x="1802" y="2397"/>
                  </a:lnTo>
                  <a:lnTo>
                    <a:pt x="1856" y="2368"/>
                  </a:lnTo>
                  <a:lnTo>
                    <a:pt x="1908" y="2338"/>
                  </a:lnTo>
                  <a:lnTo>
                    <a:pt x="1960" y="2305"/>
                  </a:lnTo>
                  <a:lnTo>
                    <a:pt x="2009" y="2270"/>
                  </a:lnTo>
                  <a:lnTo>
                    <a:pt x="2056" y="2232"/>
                  </a:lnTo>
                  <a:lnTo>
                    <a:pt x="2103" y="2193"/>
                  </a:lnTo>
                  <a:lnTo>
                    <a:pt x="2146" y="2152"/>
                  </a:lnTo>
                  <a:lnTo>
                    <a:pt x="2188" y="2107"/>
                  </a:lnTo>
                  <a:lnTo>
                    <a:pt x="2227" y="2062"/>
                  </a:lnTo>
                  <a:lnTo>
                    <a:pt x="2265" y="2014"/>
                  </a:lnTo>
                  <a:lnTo>
                    <a:pt x="2300" y="1964"/>
                  </a:lnTo>
                  <a:lnTo>
                    <a:pt x="2333" y="1914"/>
                  </a:lnTo>
                  <a:lnTo>
                    <a:pt x="2363" y="1860"/>
                  </a:lnTo>
                  <a:lnTo>
                    <a:pt x="2390" y="1806"/>
                  </a:lnTo>
                  <a:lnTo>
                    <a:pt x="2416" y="1750"/>
                  </a:lnTo>
                  <a:lnTo>
                    <a:pt x="2439" y="1693"/>
                  </a:lnTo>
                  <a:lnTo>
                    <a:pt x="2459" y="1634"/>
                  </a:lnTo>
                  <a:lnTo>
                    <a:pt x="2476" y="1575"/>
                  </a:lnTo>
                  <a:lnTo>
                    <a:pt x="2490" y="1514"/>
                  </a:lnTo>
                  <a:lnTo>
                    <a:pt x="2501" y="1452"/>
                  </a:lnTo>
                  <a:lnTo>
                    <a:pt x="2508" y="1389"/>
                  </a:lnTo>
                  <a:lnTo>
                    <a:pt x="2513" y="1325"/>
                  </a:lnTo>
                  <a:lnTo>
                    <a:pt x="2515" y="1260"/>
                  </a:lnTo>
                  <a:lnTo>
                    <a:pt x="2513" y="1196"/>
                  </a:lnTo>
                  <a:lnTo>
                    <a:pt x="2508" y="1131"/>
                  </a:lnTo>
                  <a:lnTo>
                    <a:pt x="2501" y="1069"/>
                  </a:lnTo>
                  <a:lnTo>
                    <a:pt x="2490" y="1006"/>
                  </a:lnTo>
                  <a:lnTo>
                    <a:pt x="2476" y="946"/>
                  </a:lnTo>
                  <a:lnTo>
                    <a:pt x="2459" y="886"/>
                  </a:lnTo>
                  <a:lnTo>
                    <a:pt x="2439" y="827"/>
                  </a:lnTo>
                  <a:lnTo>
                    <a:pt x="2416" y="770"/>
                  </a:lnTo>
                  <a:lnTo>
                    <a:pt x="2390" y="714"/>
                  </a:lnTo>
                  <a:lnTo>
                    <a:pt x="2363" y="659"/>
                  </a:lnTo>
                  <a:lnTo>
                    <a:pt x="2333" y="607"/>
                  </a:lnTo>
                  <a:lnTo>
                    <a:pt x="2300" y="556"/>
                  </a:lnTo>
                  <a:lnTo>
                    <a:pt x="2265" y="506"/>
                  </a:lnTo>
                  <a:lnTo>
                    <a:pt x="2227" y="459"/>
                  </a:lnTo>
                  <a:lnTo>
                    <a:pt x="2188" y="413"/>
                  </a:lnTo>
                  <a:lnTo>
                    <a:pt x="2146" y="369"/>
                  </a:lnTo>
                  <a:lnTo>
                    <a:pt x="2103" y="328"/>
                  </a:lnTo>
                  <a:lnTo>
                    <a:pt x="2056" y="288"/>
                  </a:lnTo>
                  <a:lnTo>
                    <a:pt x="2009" y="251"/>
                  </a:lnTo>
                  <a:lnTo>
                    <a:pt x="1960" y="216"/>
                  </a:lnTo>
                  <a:lnTo>
                    <a:pt x="1908" y="182"/>
                  </a:lnTo>
                  <a:lnTo>
                    <a:pt x="1856" y="152"/>
                  </a:lnTo>
                  <a:lnTo>
                    <a:pt x="1802" y="124"/>
                  </a:lnTo>
                  <a:lnTo>
                    <a:pt x="1746" y="99"/>
                  </a:lnTo>
                  <a:lnTo>
                    <a:pt x="1689" y="77"/>
                  </a:lnTo>
                  <a:lnTo>
                    <a:pt x="1631" y="56"/>
                  </a:lnTo>
                  <a:lnTo>
                    <a:pt x="1571" y="39"/>
                  </a:lnTo>
                  <a:lnTo>
                    <a:pt x="1510" y="25"/>
                  </a:lnTo>
                  <a:lnTo>
                    <a:pt x="1449" y="14"/>
                  </a:lnTo>
                  <a:lnTo>
                    <a:pt x="1385" y="6"/>
                  </a:lnTo>
                  <a:lnTo>
                    <a:pt x="1322" y="2"/>
                  </a:lnTo>
                  <a:lnTo>
                    <a:pt x="12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8" name="Freeform 231"/>
            <p:cNvSpPr>
              <a:spLocks noEditPoints="1"/>
            </p:cNvSpPr>
            <p:nvPr/>
          </p:nvSpPr>
          <p:spPr bwMode="auto">
            <a:xfrm>
              <a:off x="6999288" y="4475163"/>
              <a:ext cx="85725" cy="87313"/>
            </a:xfrm>
            <a:custGeom>
              <a:avLst/>
              <a:gdLst>
                <a:gd name="T0" fmla="*/ 1107 w 2012"/>
                <a:gd name="T1" fmla="*/ 514 h 2016"/>
                <a:gd name="T2" fmla="*/ 1224 w 2012"/>
                <a:gd name="T3" fmla="*/ 553 h 2016"/>
                <a:gd name="T4" fmla="*/ 1326 w 2012"/>
                <a:gd name="T5" fmla="*/ 619 h 2016"/>
                <a:gd name="T6" fmla="*/ 1409 w 2012"/>
                <a:gd name="T7" fmla="*/ 707 h 2016"/>
                <a:gd name="T8" fmla="*/ 1469 w 2012"/>
                <a:gd name="T9" fmla="*/ 812 h 2016"/>
                <a:gd name="T10" fmla="*/ 1503 w 2012"/>
                <a:gd name="T11" fmla="*/ 931 h 2016"/>
                <a:gd name="T12" fmla="*/ 1507 w 2012"/>
                <a:gd name="T13" fmla="*/ 1060 h 2016"/>
                <a:gd name="T14" fmla="*/ 1478 w 2012"/>
                <a:gd name="T15" fmla="*/ 1182 h 2016"/>
                <a:gd name="T16" fmla="*/ 1423 w 2012"/>
                <a:gd name="T17" fmla="*/ 1290 h 2016"/>
                <a:gd name="T18" fmla="*/ 1344 w 2012"/>
                <a:gd name="T19" fmla="*/ 1381 h 2016"/>
                <a:gd name="T20" fmla="*/ 1245 w 2012"/>
                <a:gd name="T21" fmla="*/ 1452 h 2016"/>
                <a:gd name="T22" fmla="*/ 1131 w 2012"/>
                <a:gd name="T23" fmla="*/ 1496 h 2016"/>
                <a:gd name="T24" fmla="*/ 1006 w 2012"/>
                <a:gd name="T25" fmla="*/ 1512 h 2016"/>
                <a:gd name="T26" fmla="*/ 880 w 2012"/>
                <a:gd name="T27" fmla="*/ 1496 h 2016"/>
                <a:gd name="T28" fmla="*/ 766 w 2012"/>
                <a:gd name="T29" fmla="*/ 1452 h 2016"/>
                <a:gd name="T30" fmla="*/ 668 w 2012"/>
                <a:gd name="T31" fmla="*/ 1381 h 2016"/>
                <a:gd name="T32" fmla="*/ 589 w 2012"/>
                <a:gd name="T33" fmla="*/ 1290 h 2016"/>
                <a:gd name="T34" fmla="*/ 534 w 2012"/>
                <a:gd name="T35" fmla="*/ 1182 h 2016"/>
                <a:gd name="T36" fmla="*/ 506 w 2012"/>
                <a:gd name="T37" fmla="*/ 1060 h 2016"/>
                <a:gd name="T38" fmla="*/ 509 w 2012"/>
                <a:gd name="T39" fmla="*/ 931 h 2016"/>
                <a:gd name="T40" fmla="*/ 543 w 2012"/>
                <a:gd name="T41" fmla="*/ 812 h 2016"/>
                <a:gd name="T42" fmla="*/ 603 w 2012"/>
                <a:gd name="T43" fmla="*/ 707 h 2016"/>
                <a:gd name="T44" fmla="*/ 686 w 2012"/>
                <a:gd name="T45" fmla="*/ 619 h 2016"/>
                <a:gd name="T46" fmla="*/ 787 w 2012"/>
                <a:gd name="T47" fmla="*/ 553 h 2016"/>
                <a:gd name="T48" fmla="*/ 904 w 2012"/>
                <a:gd name="T49" fmla="*/ 514 h 2016"/>
                <a:gd name="T50" fmla="*/ 0 w 2012"/>
                <a:gd name="T51" fmla="*/ 1008 h 2016"/>
                <a:gd name="T52" fmla="*/ 32 w 2012"/>
                <a:gd name="T53" fmla="*/ 1260 h 2016"/>
                <a:gd name="T54" fmla="*/ 121 w 2012"/>
                <a:gd name="T55" fmla="*/ 1488 h 2016"/>
                <a:gd name="T56" fmla="*/ 261 w 2012"/>
                <a:gd name="T57" fmla="*/ 1686 h 2016"/>
                <a:gd name="T58" fmla="*/ 443 w 2012"/>
                <a:gd name="T59" fmla="*/ 1844 h 2016"/>
                <a:gd name="T60" fmla="*/ 661 w 2012"/>
                <a:gd name="T61" fmla="*/ 1955 h 2016"/>
                <a:gd name="T62" fmla="*/ 903 w 2012"/>
                <a:gd name="T63" fmla="*/ 2011 h 2016"/>
                <a:gd name="T64" fmla="*/ 1159 w 2012"/>
                <a:gd name="T65" fmla="*/ 2004 h 2016"/>
                <a:gd name="T66" fmla="*/ 1397 w 2012"/>
                <a:gd name="T67" fmla="*/ 1937 h 2016"/>
                <a:gd name="T68" fmla="*/ 1607 w 2012"/>
                <a:gd name="T69" fmla="*/ 1816 h 2016"/>
                <a:gd name="T70" fmla="*/ 1782 w 2012"/>
                <a:gd name="T71" fmla="*/ 1649 h 2016"/>
                <a:gd name="T72" fmla="*/ 1912 w 2012"/>
                <a:gd name="T73" fmla="*/ 1445 h 2016"/>
                <a:gd name="T74" fmla="*/ 1992 w 2012"/>
                <a:gd name="T75" fmla="*/ 1211 h 2016"/>
                <a:gd name="T76" fmla="*/ 2011 w 2012"/>
                <a:gd name="T77" fmla="*/ 957 h 2016"/>
                <a:gd name="T78" fmla="*/ 1966 w 2012"/>
                <a:gd name="T79" fmla="*/ 709 h 2016"/>
                <a:gd name="T80" fmla="*/ 1866 w 2012"/>
                <a:gd name="T81" fmla="*/ 486 h 2016"/>
                <a:gd name="T82" fmla="*/ 1717 w 2012"/>
                <a:gd name="T83" fmla="*/ 295 h 2016"/>
                <a:gd name="T84" fmla="*/ 1527 w 2012"/>
                <a:gd name="T85" fmla="*/ 146 h 2016"/>
                <a:gd name="T86" fmla="*/ 1304 w 2012"/>
                <a:gd name="T87" fmla="*/ 45 h 2016"/>
                <a:gd name="T88" fmla="*/ 1057 w 2012"/>
                <a:gd name="T89" fmla="*/ 1 h 2016"/>
                <a:gd name="T90" fmla="*/ 803 w 2012"/>
                <a:gd name="T91" fmla="*/ 20 h 2016"/>
                <a:gd name="T92" fmla="*/ 570 w 2012"/>
                <a:gd name="T93" fmla="*/ 100 h 2016"/>
                <a:gd name="T94" fmla="*/ 366 w 2012"/>
                <a:gd name="T95" fmla="*/ 231 h 2016"/>
                <a:gd name="T96" fmla="*/ 200 w 2012"/>
                <a:gd name="T97" fmla="*/ 405 h 2016"/>
                <a:gd name="T98" fmla="*/ 79 w 2012"/>
                <a:gd name="T99" fmla="*/ 616 h 2016"/>
                <a:gd name="T100" fmla="*/ 12 w 2012"/>
                <a:gd name="T101" fmla="*/ 855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2" h="2016">
                  <a:moveTo>
                    <a:pt x="1006" y="504"/>
                  </a:moveTo>
                  <a:lnTo>
                    <a:pt x="1032" y="505"/>
                  </a:lnTo>
                  <a:lnTo>
                    <a:pt x="1057" y="507"/>
                  </a:lnTo>
                  <a:lnTo>
                    <a:pt x="1082" y="510"/>
                  </a:lnTo>
                  <a:lnTo>
                    <a:pt x="1107" y="514"/>
                  </a:lnTo>
                  <a:lnTo>
                    <a:pt x="1131" y="520"/>
                  </a:lnTo>
                  <a:lnTo>
                    <a:pt x="1156" y="526"/>
                  </a:lnTo>
                  <a:lnTo>
                    <a:pt x="1179" y="534"/>
                  </a:lnTo>
                  <a:lnTo>
                    <a:pt x="1202" y="543"/>
                  </a:lnTo>
                  <a:lnTo>
                    <a:pt x="1224" y="553"/>
                  </a:lnTo>
                  <a:lnTo>
                    <a:pt x="1245" y="564"/>
                  </a:lnTo>
                  <a:lnTo>
                    <a:pt x="1266" y="577"/>
                  </a:lnTo>
                  <a:lnTo>
                    <a:pt x="1287" y="590"/>
                  </a:lnTo>
                  <a:lnTo>
                    <a:pt x="1306" y="604"/>
                  </a:lnTo>
                  <a:lnTo>
                    <a:pt x="1326" y="619"/>
                  </a:lnTo>
                  <a:lnTo>
                    <a:pt x="1344" y="635"/>
                  </a:lnTo>
                  <a:lnTo>
                    <a:pt x="1362" y="651"/>
                  </a:lnTo>
                  <a:lnTo>
                    <a:pt x="1378" y="669"/>
                  </a:lnTo>
                  <a:lnTo>
                    <a:pt x="1394" y="688"/>
                  </a:lnTo>
                  <a:lnTo>
                    <a:pt x="1409" y="707"/>
                  </a:lnTo>
                  <a:lnTo>
                    <a:pt x="1423" y="726"/>
                  </a:lnTo>
                  <a:lnTo>
                    <a:pt x="1436" y="747"/>
                  </a:lnTo>
                  <a:lnTo>
                    <a:pt x="1448" y="768"/>
                  </a:lnTo>
                  <a:lnTo>
                    <a:pt x="1459" y="789"/>
                  </a:lnTo>
                  <a:lnTo>
                    <a:pt x="1469" y="812"/>
                  </a:lnTo>
                  <a:lnTo>
                    <a:pt x="1478" y="835"/>
                  </a:lnTo>
                  <a:lnTo>
                    <a:pt x="1487" y="858"/>
                  </a:lnTo>
                  <a:lnTo>
                    <a:pt x="1493" y="882"/>
                  </a:lnTo>
                  <a:lnTo>
                    <a:pt x="1499" y="906"/>
                  </a:lnTo>
                  <a:lnTo>
                    <a:pt x="1503" y="931"/>
                  </a:lnTo>
                  <a:lnTo>
                    <a:pt x="1507" y="957"/>
                  </a:lnTo>
                  <a:lnTo>
                    <a:pt x="1508" y="982"/>
                  </a:lnTo>
                  <a:lnTo>
                    <a:pt x="1509" y="1008"/>
                  </a:lnTo>
                  <a:lnTo>
                    <a:pt x="1508" y="1034"/>
                  </a:lnTo>
                  <a:lnTo>
                    <a:pt x="1507" y="1060"/>
                  </a:lnTo>
                  <a:lnTo>
                    <a:pt x="1503" y="1085"/>
                  </a:lnTo>
                  <a:lnTo>
                    <a:pt x="1499" y="1110"/>
                  </a:lnTo>
                  <a:lnTo>
                    <a:pt x="1493" y="1134"/>
                  </a:lnTo>
                  <a:lnTo>
                    <a:pt x="1487" y="1158"/>
                  </a:lnTo>
                  <a:lnTo>
                    <a:pt x="1478" y="1182"/>
                  </a:lnTo>
                  <a:lnTo>
                    <a:pt x="1469" y="1205"/>
                  </a:lnTo>
                  <a:lnTo>
                    <a:pt x="1459" y="1227"/>
                  </a:lnTo>
                  <a:lnTo>
                    <a:pt x="1448" y="1248"/>
                  </a:lnTo>
                  <a:lnTo>
                    <a:pt x="1436" y="1269"/>
                  </a:lnTo>
                  <a:lnTo>
                    <a:pt x="1423" y="1290"/>
                  </a:lnTo>
                  <a:lnTo>
                    <a:pt x="1409" y="1310"/>
                  </a:lnTo>
                  <a:lnTo>
                    <a:pt x="1394" y="1329"/>
                  </a:lnTo>
                  <a:lnTo>
                    <a:pt x="1378" y="1347"/>
                  </a:lnTo>
                  <a:lnTo>
                    <a:pt x="1362" y="1365"/>
                  </a:lnTo>
                  <a:lnTo>
                    <a:pt x="1344" y="1381"/>
                  </a:lnTo>
                  <a:lnTo>
                    <a:pt x="1326" y="1397"/>
                  </a:lnTo>
                  <a:lnTo>
                    <a:pt x="1306" y="1412"/>
                  </a:lnTo>
                  <a:lnTo>
                    <a:pt x="1287" y="1427"/>
                  </a:lnTo>
                  <a:lnTo>
                    <a:pt x="1266" y="1440"/>
                  </a:lnTo>
                  <a:lnTo>
                    <a:pt x="1245" y="1452"/>
                  </a:lnTo>
                  <a:lnTo>
                    <a:pt x="1224" y="1463"/>
                  </a:lnTo>
                  <a:lnTo>
                    <a:pt x="1202" y="1473"/>
                  </a:lnTo>
                  <a:lnTo>
                    <a:pt x="1179" y="1482"/>
                  </a:lnTo>
                  <a:lnTo>
                    <a:pt x="1156" y="1490"/>
                  </a:lnTo>
                  <a:lnTo>
                    <a:pt x="1131" y="1496"/>
                  </a:lnTo>
                  <a:lnTo>
                    <a:pt x="1107" y="1502"/>
                  </a:lnTo>
                  <a:lnTo>
                    <a:pt x="1082" y="1506"/>
                  </a:lnTo>
                  <a:lnTo>
                    <a:pt x="1057" y="1509"/>
                  </a:lnTo>
                  <a:lnTo>
                    <a:pt x="1032" y="1511"/>
                  </a:lnTo>
                  <a:lnTo>
                    <a:pt x="1006" y="1512"/>
                  </a:lnTo>
                  <a:lnTo>
                    <a:pt x="980" y="1511"/>
                  </a:lnTo>
                  <a:lnTo>
                    <a:pt x="954" y="1509"/>
                  </a:lnTo>
                  <a:lnTo>
                    <a:pt x="929" y="1506"/>
                  </a:lnTo>
                  <a:lnTo>
                    <a:pt x="904" y="1502"/>
                  </a:lnTo>
                  <a:lnTo>
                    <a:pt x="880" y="1496"/>
                  </a:lnTo>
                  <a:lnTo>
                    <a:pt x="856" y="1490"/>
                  </a:lnTo>
                  <a:lnTo>
                    <a:pt x="833" y="1482"/>
                  </a:lnTo>
                  <a:lnTo>
                    <a:pt x="811" y="1473"/>
                  </a:lnTo>
                  <a:lnTo>
                    <a:pt x="787" y="1463"/>
                  </a:lnTo>
                  <a:lnTo>
                    <a:pt x="766" y="1452"/>
                  </a:lnTo>
                  <a:lnTo>
                    <a:pt x="745" y="1440"/>
                  </a:lnTo>
                  <a:lnTo>
                    <a:pt x="725" y="1427"/>
                  </a:lnTo>
                  <a:lnTo>
                    <a:pt x="705" y="1412"/>
                  </a:lnTo>
                  <a:lnTo>
                    <a:pt x="686" y="1397"/>
                  </a:lnTo>
                  <a:lnTo>
                    <a:pt x="668" y="1381"/>
                  </a:lnTo>
                  <a:lnTo>
                    <a:pt x="651" y="1365"/>
                  </a:lnTo>
                  <a:lnTo>
                    <a:pt x="633" y="1347"/>
                  </a:lnTo>
                  <a:lnTo>
                    <a:pt x="617" y="1329"/>
                  </a:lnTo>
                  <a:lnTo>
                    <a:pt x="603" y="1310"/>
                  </a:lnTo>
                  <a:lnTo>
                    <a:pt x="589" y="1290"/>
                  </a:lnTo>
                  <a:lnTo>
                    <a:pt x="576" y="1269"/>
                  </a:lnTo>
                  <a:lnTo>
                    <a:pt x="564" y="1248"/>
                  </a:lnTo>
                  <a:lnTo>
                    <a:pt x="553" y="1227"/>
                  </a:lnTo>
                  <a:lnTo>
                    <a:pt x="543" y="1205"/>
                  </a:lnTo>
                  <a:lnTo>
                    <a:pt x="534" y="1182"/>
                  </a:lnTo>
                  <a:lnTo>
                    <a:pt x="526" y="1158"/>
                  </a:lnTo>
                  <a:lnTo>
                    <a:pt x="519" y="1134"/>
                  </a:lnTo>
                  <a:lnTo>
                    <a:pt x="513" y="1110"/>
                  </a:lnTo>
                  <a:lnTo>
                    <a:pt x="509" y="1085"/>
                  </a:lnTo>
                  <a:lnTo>
                    <a:pt x="506" y="1060"/>
                  </a:lnTo>
                  <a:lnTo>
                    <a:pt x="504" y="1034"/>
                  </a:lnTo>
                  <a:lnTo>
                    <a:pt x="503" y="1008"/>
                  </a:lnTo>
                  <a:lnTo>
                    <a:pt x="504" y="982"/>
                  </a:lnTo>
                  <a:lnTo>
                    <a:pt x="506" y="957"/>
                  </a:lnTo>
                  <a:lnTo>
                    <a:pt x="509" y="931"/>
                  </a:lnTo>
                  <a:lnTo>
                    <a:pt x="513" y="906"/>
                  </a:lnTo>
                  <a:lnTo>
                    <a:pt x="519" y="882"/>
                  </a:lnTo>
                  <a:lnTo>
                    <a:pt x="526" y="858"/>
                  </a:lnTo>
                  <a:lnTo>
                    <a:pt x="534" y="835"/>
                  </a:lnTo>
                  <a:lnTo>
                    <a:pt x="543" y="812"/>
                  </a:lnTo>
                  <a:lnTo>
                    <a:pt x="553" y="789"/>
                  </a:lnTo>
                  <a:lnTo>
                    <a:pt x="564" y="768"/>
                  </a:lnTo>
                  <a:lnTo>
                    <a:pt x="576" y="747"/>
                  </a:lnTo>
                  <a:lnTo>
                    <a:pt x="589" y="726"/>
                  </a:lnTo>
                  <a:lnTo>
                    <a:pt x="603" y="707"/>
                  </a:lnTo>
                  <a:lnTo>
                    <a:pt x="617" y="688"/>
                  </a:lnTo>
                  <a:lnTo>
                    <a:pt x="633" y="669"/>
                  </a:lnTo>
                  <a:lnTo>
                    <a:pt x="651" y="651"/>
                  </a:lnTo>
                  <a:lnTo>
                    <a:pt x="668" y="635"/>
                  </a:lnTo>
                  <a:lnTo>
                    <a:pt x="686" y="619"/>
                  </a:lnTo>
                  <a:lnTo>
                    <a:pt x="705" y="604"/>
                  </a:lnTo>
                  <a:lnTo>
                    <a:pt x="725" y="590"/>
                  </a:lnTo>
                  <a:lnTo>
                    <a:pt x="745" y="577"/>
                  </a:lnTo>
                  <a:lnTo>
                    <a:pt x="766" y="564"/>
                  </a:lnTo>
                  <a:lnTo>
                    <a:pt x="787" y="553"/>
                  </a:lnTo>
                  <a:lnTo>
                    <a:pt x="811" y="543"/>
                  </a:lnTo>
                  <a:lnTo>
                    <a:pt x="833" y="534"/>
                  </a:lnTo>
                  <a:lnTo>
                    <a:pt x="856" y="526"/>
                  </a:lnTo>
                  <a:lnTo>
                    <a:pt x="880" y="520"/>
                  </a:lnTo>
                  <a:lnTo>
                    <a:pt x="904" y="514"/>
                  </a:lnTo>
                  <a:lnTo>
                    <a:pt x="929" y="510"/>
                  </a:lnTo>
                  <a:lnTo>
                    <a:pt x="954" y="507"/>
                  </a:lnTo>
                  <a:lnTo>
                    <a:pt x="980" y="505"/>
                  </a:lnTo>
                  <a:lnTo>
                    <a:pt x="1006" y="504"/>
                  </a:lnTo>
                  <a:close/>
                  <a:moveTo>
                    <a:pt x="0" y="1008"/>
                  </a:moveTo>
                  <a:lnTo>
                    <a:pt x="2" y="1060"/>
                  </a:lnTo>
                  <a:lnTo>
                    <a:pt x="5" y="1111"/>
                  </a:lnTo>
                  <a:lnTo>
                    <a:pt x="12" y="1161"/>
                  </a:lnTo>
                  <a:lnTo>
                    <a:pt x="21" y="1211"/>
                  </a:lnTo>
                  <a:lnTo>
                    <a:pt x="32" y="1260"/>
                  </a:lnTo>
                  <a:lnTo>
                    <a:pt x="45" y="1308"/>
                  </a:lnTo>
                  <a:lnTo>
                    <a:pt x="61" y="1355"/>
                  </a:lnTo>
                  <a:lnTo>
                    <a:pt x="79" y="1400"/>
                  </a:lnTo>
                  <a:lnTo>
                    <a:pt x="99" y="1445"/>
                  </a:lnTo>
                  <a:lnTo>
                    <a:pt x="121" y="1488"/>
                  </a:lnTo>
                  <a:lnTo>
                    <a:pt x="146" y="1530"/>
                  </a:lnTo>
                  <a:lnTo>
                    <a:pt x="172" y="1572"/>
                  </a:lnTo>
                  <a:lnTo>
                    <a:pt x="200" y="1611"/>
                  </a:lnTo>
                  <a:lnTo>
                    <a:pt x="230" y="1649"/>
                  </a:lnTo>
                  <a:lnTo>
                    <a:pt x="261" y="1686"/>
                  </a:lnTo>
                  <a:lnTo>
                    <a:pt x="294" y="1721"/>
                  </a:lnTo>
                  <a:lnTo>
                    <a:pt x="330" y="1754"/>
                  </a:lnTo>
                  <a:lnTo>
                    <a:pt x="366" y="1785"/>
                  </a:lnTo>
                  <a:lnTo>
                    <a:pt x="404" y="1816"/>
                  </a:lnTo>
                  <a:lnTo>
                    <a:pt x="443" y="1844"/>
                  </a:lnTo>
                  <a:lnTo>
                    <a:pt x="485" y="1870"/>
                  </a:lnTo>
                  <a:lnTo>
                    <a:pt x="527" y="1894"/>
                  </a:lnTo>
                  <a:lnTo>
                    <a:pt x="570" y="1917"/>
                  </a:lnTo>
                  <a:lnTo>
                    <a:pt x="614" y="1937"/>
                  </a:lnTo>
                  <a:lnTo>
                    <a:pt x="661" y="1955"/>
                  </a:lnTo>
                  <a:lnTo>
                    <a:pt x="707" y="1971"/>
                  </a:lnTo>
                  <a:lnTo>
                    <a:pt x="754" y="1984"/>
                  </a:lnTo>
                  <a:lnTo>
                    <a:pt x="803" y="1995"/>
                  </a:lnTo>
                  <a:lnTo>
                    <a:pt x="853" y="2004"/>
                  </a:lnTo>
                  <a:lnTo>
                    <a:pt x="903" y="2011"/>
                  </a:lnTo>
                  <a:lnTo>
                    <a:pt x="954" y="2015"/>
                  </a:lnTo>
                  <a:lnTo>
                    <a:pt x="1006" y="2016"/>
                  </a:lnTo>
                  <a:lnTo>
                    <a:pt x="1057" y="2015"/>
                  </a:lnTo>
                  <a:lnTo>
                    <a:pt x="1108" y="2011"/>
                  </a:lnTo>
                  <a:lnTo>
                    <a:pt x="1159" y="2004"/>
                  </a:lnTo>
                  <a:lnTo>
                    <a:pt x="1208" y="1995"/>
                  </a:lnTo>
                  <a:lnTo>
                    <a:pt x="1257" y="1984"/>
                  </a:lnTo>
                  <a:lnTo>
                    <a:pt x="1304" y="1971"/>
                  </a:lnTo>
                  <a:lnTo>
                    <a:pt x="1352" y="1955"/>
                  </a:lnTo>
                  <a:lnTo>
                    <a:pt x="1397" y="1937"/>
                  </a:lnTo>
                  <a:lnTo>
                    <a:pt x="1441" y="1917"/>
                  </a:lnTo>
                  <a:lnTo>
                    <a:pt x="1485" y="1894"/>
                  </a:lnTo>
                  <a:lnTo>
                    <a:pt x="1527" y="1870"/>
                  </a:lnTo>
                  <a:lnTo>
                    <a:pt x="1568" y="1844"/>
                  </a:lnTo>
                  <a:lnTo>
                    <a:pt x="1607" y="1816"/>
                  </a:lnTo>
                  <a:lnTo>
                    <a:pt x="1645" y="1785"/>
                  </a:lnTo>
                  <a:lnTo>
                    <a:pt x="1682" y="1754"/>
                  </a:lnTo>
                  <a:lnTo>
                    <a:pt x="1717" y="1721"/>
                  </a:lnTo>
                  <a:lnTo>
                    <a:pt x="1750" y="1686"/>
                  </a:lnTo>
                  <a:lnTo>
                    <a:pt x="1782" y="1649"/>
                  </a:lnTo>
                  <a:lnTo>
                    <a:pt x="1811" y="1611"/>
                  </a:lnTo>
                  <a:lnTo>
                    <a:pt x="1840" y="1572"/>
                  </a:lnTo>
                  <a:lnTo>
                    <a:pt x="1866" y="1530"/>
                  </a:lnTo>
                  <a:lnTo>
                    <a:pt x="1890" y="1488"/>
                  </a:lnTo>
                  <a:lnTo>
                    <a:pt x="1912" y="1445"/>
                  </a:lnTo>
                  <a:lnTo>
                    <a:pt x="1932" y="1400"/>
                  </a:lnTo>
                  <a:lnTo>
                    <a:pt x="1950" y="1355"/>
                  </a:lnTo>
                  <a:lnTo>
                    <a:pt x="1966" y="1308"/>
                  </a:lnTo>
                  <a:lnTo>
                    <a:pt x="1980" y="1260"/>
                  </a:lnTo>
                  <a:lnTo>
                    <a:pt x="1992" y="1211"/>
                  </a:lnTo>
                  <a:lnTo>
                    <a:pt x="2001" y="1161"/>
                  </a:lnTo>
                  <a:lnTo>
                    <a:pt x="2007" y="1111"/>
                  </a:lnTo>
                  <a:lnTo>
                    <a:pt x="2011" y="1060"/>
                  </a:lnTo>
                  <a:lnTo>
                    <a:pt x="2012" y="1008"/>
                  </a:lnTo>
                  <a:lnTo>
                    <a:pt x="2011" y="957"/>
                  </a:lnTo>
                  <a:lnTo>
                    <a:pt x="2007" y="905"/>
                  </a:lnTo>
                  <a:lnTo>
                    <a:pt x="2001" y="855"/>
                  </a:lnTo>
                  <a:lnTo>
                    <a:pt x="1992" y="805"/>
                  </a:lnTo>
                  <a:lnTo>
                    <a:pt x="1980" y="756"/>
                  </a:lnTo>
                  <a:lnTo>
                    <a:pt x="1966" y="709"/>
                  </a:lnTo>
                  <a:lnTo>
                    <a:pt x="1950" y="661"/>
                  </a:lnTo>
                  <a:lnTo>
                    <a:pt x="1932" y="616"/>
                  </a:lnTo>
                  <a:lnTo>
                    <a:pt x="1912" y="572"/>
                  </a:lnTo>
                  <a:lnTo>
                    <a:pt x="1890" y="528"/>
                  </a:lnTo>
                  <a:lnTo>
                    <a:pt x="1866" y="486"/>
                  </a:lnTo>
                  <a:lnTo>
                    <a:pt x="1840" y="445"/>
                  </a:lnTo>
                  <a:lnTo>
                    <a:pt x="1811" y="405"/>
                  </a:lnTo>
                  <a:lnTo>
                    <a:pt x="1782" y="367"/>
                  </a:lnTo>
                  <a:lnTo>
                    <a:pt x="1750" y="331"/>
                  </a:lnTo>
                  <a:lnTo>
                    <a:pt x="1717" y="295"/>
                  </a:lnTo>
                  <a:lnTo>
                    <a:pt x="1682" y="262"/>
                  </a:lnTo>
                  <a:lnTo>
                    <a:pt x="1645" y="231"/>
                  </a:lnTo>
                  <a:lnTo>
                    <a:pt x="1607" y="201"/>
                  </a:lnTo>
                  <a:lnTo>
                    <a:pt x="1568" y="172"/>
                  </a:lnTo>
                  <a:lnTo>
                    <a:pt x="1527" y="146"/>
                  </a:lnTo>
                  <a:lnTo>
                    <a:pt x="1485" y="122"/>
                  </a:lnTo>
                  <a:lnTo>
                    <a:pt x="1441" y="100"/>
                  </a:lnTo>
                  <a:lnTo>
                    <a:pt x="1397" y="80"/>
                  </a:lnTo>
                  <a:lnTo>
                    <a:pt x="1352" y="61"/>
                  </a:lnTo>
                  <a:lnTo>
                    <a:pt x="1304" y="45"/>
                  </a:lnTo>
                  <a:lnTo>
                    <a:pt x="1257" y="31"/>
                  </a:lnTo>
                  <a:lnTo>
                    <a:pt x="1208" y="20"/>
                  </a:lnTo>
                  <a:lnTo>
                    <a:pt x="1159" y="11"/>
                  </a:lnTo>
                  <a:lnTo>
                    <a:pt x="1108" y="5"/>
                  </a:lnTo>
                  <a:lnTo>
                    <a:pt x="1057" y="1"/>
                  </a:lnTo>
                  <a:lnTo>
                    <a:pt x="1006" y="0"/>
                  </a:lnTo>
                  <a:lnTo>
                    <a:pt x="954" y="1"/>
                  </a:lnTo>
                  <a:lnTo>
                    <a:pt x="903" y="5"/>
                  </a:lnTo>
                  <a:lnTo>
                    <a:pt x="853" y="11"/>
                  </a:lnTo>
                  <a:lnTo>
                    <a:pt x="803" y="20"/>
                  </a:lnTo>
                  <a:lnTo>
                    <a:pt x="754" y="31"/>
                  </a:lnTo>
                  <a:lnTo>
                    <a:pt x="707" y="45"/>
                  </a:lnTo>
                  <a:lnTo>
                    <a:pt x="661" y="61"/>
                  </a:lnTo>
                  <a:lnTo>
                    <a:pt x="614" y="80"/>
                  </a:lnTo>
                  <a:lnTo>
                    <a:pt x="570" y="100"/>
                  </a:lnTo>
                  <a:lnTo>
                    <a:pt x="527" y="122"/>
                  </a:lnTo>
                  <a:lnTo>
                    <a:pt x="485" y="146"/>
                  </a:lnTo>
                  <a:lnTo>
                    <a:pt x="443" y="172"/>
                  </a:lnTo>
                  <a:lnTo>
                    <a:pt x="404" y="201"/>
                  </a:lnTo>
                  <a:lnTo>
                    <a:pt x="366" y="231"/>
                  </a:lnTo>
                  <a:lnTo>
                    <a:pt x="330" y="262"/>
                  </a:lnTo>
                  <a:lnTo>
                    <a:pt x="294" y="295"/>
                  </a:lnTo>
                  <a:lnTo>
                    <a:pt x="261" y="331"/>
                  </a:lnTo>
                  <a:lnTo>
                    <a:pt x="230" y="367"/>
                  </a:lnTo>
                  <a:lnTo>
                    <a:pt x="200" y="405"/>
                  </a:lnTo>
                  <a:lnTo>
                    <a:pt x="172" y="445"/>
                  </a:lnTo>
                  <a:lnTo>
                    <a:pt x="146" y="486"/>
                  </a:lnTo>
                  <a:lnTo>
                    <a:pt x="121" y="528"/>
                  </a:lnTo>
                  <a:lnTo>
                    <a:pt x="99" y="572"/>
                  </a:lnTo>
                  <a:lnTo>
                    <a:pt x="79" y="616"/>
                  </a:lnTo>
                  <a:lnTo>
                    <a:pt x="61" y="661"/>
                  </a:lnTo>
                  <a:lnTo>
                    <a:pt x="45" y="709"/>
                  </a:lnTo>
                  <a:lnTo>
                    <a:pt x="32" y="756"/>
                  </a:lnTo>
                  <a:lnTo>
                    <a:pt x="21" y="805"/>
                  </a:lnTo>
                  <a:lnTo>
                    <a:pt x="12" y="855"/>
                  </a:lnTo>
                  <a:lnTo>
                    <a:pt x="5" y="905"/>
                  </a:lnTo>
                  <a:lnTo>
                    <a:pt x="2" y="957"/>
                  </a:lnTo>
                  <a:lnTo>
                    <a:pt x="0" y="10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89" name="Freeform 232"/>
            <p:cNvSpPr/>
            <p:nvPr/>
          </p:nvSpPr>
          <p:spPr bwMode="auto">
            <a:xfrm>
              <a:off x="7085013" y="4627563"/>
              <a:ext cx="42863" cy="42863"/>
            </a:xfrm>
            <a:custGeom>
              <a:avLst/>
              <a:gdLst>
                <a:gd name="T0" fmla="*/ 554 w 1006"/>
                <a:gd name="T1" fmla="*/ 1005 h 1008"/>
                <a:gd name="T2" fmla="*/ 628 w 1006"/>
                <a:gd name="T3" fmla="*/ 992 h 1008"/>
                <a:gd name="T4" fmla="*/ 699 w 1006"/>
                <a:gd name="T5" fmla="*/ 969 h 1008"/>
                <a:gd name="T6" fmla="*/ 763 w 1006"/>
                <a:gd name="T7" fmla="*/ 935 h 1008"/>
                <a:gd name="T8" fmla="*/ 822 w 1006"/>
                <a:gd name="T9" fmla="*/ 893 h 1008"/>
                <a:gd name="T10" fmla="*/ 875 w 1006"/>
                <a:gd name="T11" fmla="*/ 843 h 1008"/>
                <a:gd name="T12" fmla="*/ 920 w 1006"/>
                <a:gd name="T13" fmla="*/ 786 h 1008"/>
                <a:gd name="T14" fmla="*/ 956 w 1006"/>
                <a:gd name="T15" fmla="*/ 723 h 1008"/>
                <a:gd name="T16" fmla="*/ 983 w 1006"/>
                <a:gd name="T17" fmla="*/ 654 h 1008"/>
                <a:gd name="T18" fmla="*/ 1000 w 1006"/>
                <a:gd name="T19" fmla="*/ 581 h 1008"/>
                <a:gd name="T20" fmla="*/ 1006 w 1006"/>
                <a:gd name="T21" fmla="*/ 504 h 1008"/>
                <a:gd name="T22" fmla="*/ 1000 w 1006"/>
                <a:gd name="T23" fmla="*/ 427 h 1008"/>
                <a:gd name="T24" fmla="*/ 983 w 1006"/>
                <a:gd name="T25" fmla="*/ 354 h 1008"/>
                <a:gd name="T26" fmla="*/ 956 w 1006"/>
                <a:gd name="T27" fmla="*/ 285 h 1008"/>
                <a:gd name="T28" fmla="*/ 920 w 1006"/>
                <a:gd name="T29" fmla="*/ 222 h 1008"/>
                <a:gd name="T30" fmla="*/ 875 w 1006"/>
                <a:gd name="T31" fmla="*/ 165 h 1008"/>
                <a:gd name="T32" fmla="*/ 822 w 1006"/>
                <a:gd name="T33" fmla="*/ 115 h 1008"/>
                <a:gd name="T34" fmla="*/ 763 w 1006"/>
                <a:gd name="T35" fmla="*/ 72 h 1008"/>
                <a:gd name="T36" fmla="*/ 699 w 1006"/>
                <a:gd name="T37" fmla="*/ 39 h 1008"/>
                <a:gd name="T38" fmla="*/ 628 w 1006"/>
                <a:gd name="T39" fmla="*/ 16 h 1008"/>
                <a:gd name="T40" fmla="*/ 554 w 1006"/>
                <a:gd name="T41" fmla="*/ 3 h 1008"/>
                <a:gd name="T42" fmla="*/ 476 w 1006"/>
                <a:gd name="T43" fmla="*/ 1 h 1008"/>
                <a:gd name="T44" fmla="*/ 401 w 1006"/>
                <a:gd name="T45" fmla="*/ 10 h 1008"/>
                <a:gd name="T46" fmla="*/ 330 w 1006"/>
                <a:gd name="T47" fmla="*/ 30 h 1008"/>
                <a:gd name="T48" fmla="*/ 263 w 1006"/>
                <a:gd name="T49" fmla="*/ 60 h 1008"/>
                <a:gd name="T50" fmla="*/ 202 w 1006"/>
                <a:gd name="T51" fmla="*/ 100 h 1008"/>
                <a:gd name="T52" fmla="*/ 147 w 1006"/>
                <a:gd name="T53" fmla="*/ 147 h 1008"/>
                <a:gd name="T54" fmla="*/ 99 w 1006"/>
                <a:gd name="T55" fmla="*/ 202 h 1008"/>
                <a:gd name="T56" fmla="*/ 61 w 1006"/>
                <a:gd name="T57" fmla="*/ 264 h 1008"/>
                <a:gd name="T58" fmla="*/ 30 w 1006"/>
                <a:gd name="T59" fmla="*/ 330 h 1008"/>
                <a:gd name="T60" fmla="*/ 10 w 1006"/>
                <a:gd name="T61" fmla="*/ 402 h 1008"/>
                <a:gd name="T62" fmla="*/ 1 w 1006"/>
                <a:gd name="T63" fmla="*/ 478 h 1008"/>
                <a:gd name="T64" fmla="*/ 3 w 1006"/>
                <a:gd name="T65" fmla="*/ 555 h 1008"/>
                <a:gd name="T66" fmla="*/ 16 w 1006"/>
                <a:gd name="T67" fmla="*/ 630 h 1008"/>
                <a:gd name="T68" fmla="*/ 39 w 1006"/>
                <a:gd name="T69" fmla="*/ 700 h 1008"/>
                <a:gd name="T70" fmla="*/ 73 w 1006"/>
                <a:gd name="T71" fmla="*/ 765 h 1008"/>
                <a:gd name="T72" fmla="*/ 114 w 1006"/>
                <a:gd name="T73" fmla="*/ 824 h 1008"/>
                <a:gd name="T74" fmla="*/ 165 w 1006"/>
                <a:gd name="T75" fmla="*/ 877 h 1008"/>
                <a:gd name="T76" fmla="*/ 222 w 1006"/>
                <a:gd name="T77" fmla="*/ 922 h 1008"/>
                <a:gd name="T78" fmla="*/ 284 w 1006"/>
                <a:gd name="T79" fmla="*/ 959 h 1008"/>
                <a:gd name="T80" fmla="*/ 353 w 1006"/>
                <a:gd name="T81" fmla="*/ 985 h 1008"/>
                <a:gd name="T82" fmla="*/ 426 w 1006"/>
                <a:gd name="T83" fmla="*/ 1002 h 1008"/>
                <a:gd name="T84" fmla="*/ 503 w 1006"/>
                <a:gd name="T85" fmla="*/ 1008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6" h="1008">
                  <a:moveTo>
                    <a:pt x="503" y="1008"/>
                  </a:moveTo>
                  <a:lnTo>
                    <a:pt x="529" y="1007"/>
                  </a:lnTo>
                  <a:lnTo>
                    <a:pt x="554" y="1005"/>
                  </a:lnTo>
                  <a:lnTo>
                    <a:pt x="579" y="1002"/>
                  </a:lnTo>
                  <a:lnTo>
                    <a:pt x="604" y="998"/>
                  </a:lnTo>
                  <a:lnTo>
                    <a:pt x="628" y="992"/>
                  </a:lnTo>
                  <a:lnTo>
                    <a:pt x="652" y="985"/>
                  </a:lnTo>
                  <a:lnTo>
                    <a:pt x="676" y="978"/>
                  </a:lnTo>
                  <a:lnTo>
                    <a:pt x="699" y="969"/>
                  </a:lnTo>
                  <a:lnTo>
                    <a:pt x="721" y="959"/>
                  </a:lnTo>
                  <a:lnTo>
                    <a:pt x="742" y="948"/>
                  </a:lnTo>
                  <a:lnTo>
                    <a:pt x="763" y="935"/>
                  </a:lnTo>
                  <a:lnTo>
                    <a:pt x="784" y="922"/>
                  </a:lnTo>
                  <a:lnTo>
                    <a:pt x="803" y="908"/>
                  </a:lnTo>
                  <a:lnTo>
                    <a:pt x="822" y="893"/>
                  </a:lnTo>
                  <a:lnTo>
                    <a:pt x="841" y="877"/>
                  </a:lnTo>
                  <a:lnTo>
                    <a:pt x="859" y="861"/>
                  </a:lnTo>
                  <a:lnTo>
                    <a:pt x="875" y="843"/>
                  </a:lnTo>
                  <a:lnTo>
                    <a:pt x="891" y="824"/>
                  </a:lnTo>
                  <a:lnTo>
                    <a:pt x="906" y="805"/>
                  </a:lnTo>
                  <a:lnTo>
                    <a:pt x="920" y="786"/>
                  </a:lnTo>
                  <a:lnTo>
                    <a:pt x="933" y="765"/>
                  </a:lnTo>
                  <a:lnTo>
                    <a:pt x="945" y="744"/>
                  </a:lnTo>
                  <a:lnTo>
                    <a:pt x="956" y="723"/>
                  </a:lnTo>
                  <a:lnTo>
                    <a:pt x="966" y="700"/>
                  </a:lnTo>
                  <a:lnTo>
                    <a:pt x="975" y="677"/>
                  </a:lnTo>
                  <a:lnTo>
                    <a:pt x="983" y="654"/>
                  </a:lnTo>
                  <a:lnTo>
                    <a:pt x="989" y="630"/>
                  </a:lnTo>
                  <a:lnTo>
                    <a:pt x="996" y="606"/>
                  </a:lnTo>
                  <a:lnTo>
                    <a:pt x="1000" y="581"/>
                  </a:lnTo>
                  <a:lnTo>
                    <a:pt x="1004" y="555"/>
                  </a:lnTo>
                  <a:lnTo>
                    <a:pt x="1006" y="530"/>
                  </a:lnTo>
                  <a:lnTo>
                    <a:pt x="1006" y="504"/>
                  </a:lnTo>
                  <a:lnTo>
                    <a:pt x="1006" y="478"/>
                  </a:lnTo>
                  <a:lnTo>
                    <a:pt x="1004" y="452"/>
                  </a:lnTo>
                  <a:lnTo>
                    <a:pt x="1000" y="427"/>
                  </a:lnTo>
                  <a:lnTo>
                    <a:pt x="996" y="402"/>
                  </a:lnTo>
                  <a:lnTo>
                    <a:pt x="989" y="378"/>
                  </a:lnTo>
                  <a:lnTo>
                    <a:pt x="983" y="354"/>
                  </a:lnTo>
                  <a:lnTo>
                    <a:pt x="975" y="330"/>
                  </a:lnTo>
                  <a:lnTo>
                    <a:pt x="966" y="307"/>
                  </a:lnTo>
                  <a:lnTo>
                    <a:pt x="956" y="285"/>
                  </a:lnTo>
                  <a:lnTo>
                    <a:pt x="945" y="264"/>
                  </a:lnTo>
                  <a:lnTo>
                    <a:pt x="933" y="243"/>
                  </a:lnTo>
                  <a:lnTo>
                    <a:pt x="920" y="222"/>
                  </a:lnTo>
                  <a:lnTo>
                    <a:pt x="906" y="202"/>
                  </a:lnTo>
                  <a:lnTo>
                    <a:pt x="891" y="183"/>
                  </a:lnTo>
                  <a:lnTo>
                    <a:pt x="875" y="165"/>
                  </a:lnTo>
                  <a:lnTo>
                    <a:pt x="859" y="147"/>
                  </a:lnTo>
                  <a:lnTo>
                    <a:pt x="841" y="131"/>
                  </a:lnTo>
                  <a:lnTo>
                    <a:pt x="822" y="115"/>
                  </a:lnTo>
                  <a:lnTo>
                    <a:pt x="803" y="100"/>
                  </a:lnTo>
                  <a:lnTo>
                    <a:pt x="784" y="85"/>
                  </a:lnTo>
                  <a:lnTo>
                    <a:pt x="763" y="72"/>
                  </a:lnTo>
                  <a:lnTo>
                    <a:pt x="742" y="60"/>
                  </a:lnTo>
                  <a:lnTo>
                    <a:pt x="721" y="49"/>
                  </a:lnTo>
                  <a:lnTo>
                    <a:pt x="699" y="39"/>
                  </a:lnTo>
                  <a:lnTo>
                    <a:pt x="676" y="30"/>
                  </a:lnTo>
                  <a:lnTo>
                    <a:pt x="652" y="22"/>
                  </a:lnTo>
                  <a:lnTo>
                    <a:pt x="628" y="16"/>
                  </a:lnTo>
                  <a:lnTo>
                    <a:pt x="604" y="10"/>
                  </a:lnTo>
                  <a:lnTo>
                    <a:pt x="579" y="6"/>
                  </a:lnTo>
                  <a:lnTo>
                    <a:pt x="554" y="3"/>
                  </a:lnTo>
                  <a:lnTo>
                    <a:pt x="529" y="1"/>
                  </a:lnTo>
                  <a:lnTo>
                    <a:pt x="503" y="0"/>
                  </a:lnTo>
                  <a:lnTo>
                    <a:pt x="476" y="1"/>
                  </a:lnTo>
                  <a:lnTo>
                    <a:pt x="451" y="3"/>
                  </a:lnTo>
                  <a:lnTo>
                    <a:pt x="426" y="6"/>
                  </a:lnTo>
                  <a:lnTo>
                    <a:pt x="401" y="10"/>
                  </a:lnTo>
                  <a:lnTo>
                    <a:pt x="377" y="16"/>
                  </a:lnTo>
                  <a:lnTo>
                    <a:pt x="353" y="22"/>
                  </a:lnTo>
                  <a:lnTo>
                    <a:pt x="330" y="30"/>
                  </a:lnTo>
                  <a:lnTo>
                    <a:pt x="307" y="39"/>
                  </a:lnTo>
                  <a:lnTo>
                    <a:pt x="284" y="49"/>
                  </a:lnTo>
                  <a:lnTo>
                    <a:pt x="263" y="60"/>
                  </a:lnTo>
                  <a:lnTo>
                    <a:pt x="242" y="72"/>
                  </a:lnTo>
                  <a:lnTo>
                    <a:pt x="222" y="85"/>
                  </a:lnTo>
                  <a:lnTo>
                    <a:pt x="202" y="100"/>
                  </a:lnTo>
                  <a:lnTo>
                    <a:pt x="183" y="115"/>
                  </a:lnTo>
                  <a:lnTo>
                    <a:pt x="165" y="131"/>
                  </a:lnTo>
                  <a:lnTo>
                    <a:pt x="147" y="147"/>
                  </a:lnTo>
                  <a:lnTo>
                    <a:pt x="130" y="165"/>
                  </a:lnTo>
                  <a:lnTo>
                    <a:pt x="114" y="183"/>
                  </a:lnTo>
                  <a:lnTo>
                    <a:pt x="99" y="202"/>
                  </a:lnTo>
                  <a:lnTo>
                    <a:pt x="86" y="222"/>
                  </a:lnTo>
                  <a:lnTo>
                    <a:pt x="73" y="243"/>
                  </a:lnTo>
                  <a:lnTo>
                    <a:pt x="61" y="264"/>
                  </a:lnTo>
                  <a:lnTo>
                    <a:pt x="49" y="285"/>
                  </a:lnTo>
                  <a:lnTo>
                    <a:pt x="39" y="307"/>
                  </a:lnTo>
                  <a:lnTo>
                    <a:pt x="30" y="330"/>
                  </a:lnTo>
                  <a:lnTo>
                    <a:pt x="23" y="354"/>
                  </a:lnTo>
                  <a:lnTo>
                    <a:pt x="16" y="378"/>
                  </a:lnTo>
                  <a:lnTo>
                    <a:pt x="10" y="402"/>
                  </a:lnTo>
                  <a:lnTo>
                    <a:pt x="6" y="427"/>
                  </a:lnTo>
                  <a:lnTo>
                    <a:pt x="3" y="452"/>
                  </a:lnTo>
                  <a:lnTo>
                    <a:pt x="1" y="478"/>
                  </a:lnTo>
                  <a:lnTo>
                    <a:pt x="0" y="504"/>
                  </a:lnTo>
                  <a:lnTo>
                    <a:pt x="1" y="530"/>
                  </a:lnTo>
                  <a:lnTo>
                    <a:pt x="3" y="555"/>
                  </a:lnTo>
                  <a:lnTo>
                    <a:pt x="6" y="581"/>
                  </a:lnTo>
                  <a:lnTo>
                    <a:pt x="10" y="606"/>
                  </a:lnTo>
                  <a:lnTo>
                    <a:pt x="16" y="630"/>
                  </a:lnTo>
                  <a:lnTo>
                    <a:pt x="23" y="654"/>
                  </a:lnTo>
                  <a:lnTo>
                    <a:pt x="30" y="677"/>
                  </a:lnTo>
                  <a:lnTo>
                    <a:pt x="39" y="700"/>
                  </a:lnTo>
                  <a:lnTo>
                    <a:pt x="49" y="723"/>
                  </a:lnTo>
                  <a:lnTo>
                    <a:pt x="61" y="744"/>
                  </a:lnTo>
                  <a:lnTo>
                    <a:pt x="73" y="765"/>
                  </a:lnTo>
                  <a:lnTo>
                    <a:pt x="86" y="786"/>
                  </a:lnTo>
                  <a:lnTo>
                    <a:pt x="99" y="805"/>
                  </a:lnTo>
                  <a:lnTo>
                    <a:pt x="114" y="824"/>
                  </a:lnTo>
                  <a:lnTo>
                    <a:pt x="130" y="843"/>
                  </a:lnTo>
                  <a:lnTo>
                    <a:pt x="147" y="861"/>
                  </a:lnTo>
                  <a:lnTo>
                    <a:pt x="165" y="877"/>
                  </a:lnTo>
                  <a:lnTo>
                    <a:pt x="183" y="893"/>
                  </a:lnTo>
                  <a:lnTo>
                    <a:pt x="202" y="908"/>
                  </a:lnTo>
                  <a:lnTo>
                    <a:pt x="222" y="922"/>
                  </a:lnTo>
                  <a:lnTo>
                    <a:pt x="242" y="935"/>
                  </a:lnTo>
                  <a:lnTo>
                    <a:pt x="263" y="948"/>
                  </a:lnTo>
                  <a:lnTo>
                    <a:pt x="284" y="959"/>
                  </a:lnTo>
                  <a:lnTo>
                    <a:pt x="307" y="969"/>
                  </a:lnTo>
                  <a:lnTo>
                    <a:pt x="330" y="978"/>
                  </a:lnTo>
                  <a:lnTo>
                    <a:pt x="353" y="985"/>
                  </a:lnTo>
                  <a:lnTo>
                    <a:pt x="377" y="992"/>
                  </a:lnTo>
                  <a:lnTo>
                    <a:pt x="401" y="998"/>
                  </a:lnTo>
                  <a:lnTo>
                    <a:pt x="426" y="1002"/>
                  </a:lnTo>
                  <a:lnTo>
                    <a:pt x="451" y="1005"/>
                  </a:lnTo>
                  <a:lnTo>
                    <a:pt x="476" y="1007"/>
                  </a:lnTo>
                  <a:lnTo>
                    <a:pt x="503" y="10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sp>
          <p:nvSpPr>
            <p:cNvPr id="90" name="Freeform 233"/>
            <p:cNvSpPr/>
            <p:nvPr/>
          </p:nvSpPr>
          <p:spPr bwMode="auto">
            <a:xfrm>
              <a:off x="7431088" y="4302126"/>
              <a:ext cx="42863" cy="44450"/>
            </a:xfrm>
            <a:custGeom>
              <a:avLst/>
              <a:gdLst>
                <a:gd name="T0" fmla="*/ 452 w 1006"/>
                <a:gd name="T1" fmla="*/ 3 h 1008"/>
                <a:gd name="T2" fmla="*/ 377 w 1006"/>
                <a:gd name="T3" fmla="*/ 16 h 1008"/>
                <a:gd name="T4" fmla="*/ 307 w 1006"/>
                <a:gd name="T5" fmla="*/ 39 h 1008"/>
                <a:gd name="T6" fmla="*/ 243 w 1006"/>
                <a:gd name="T7" fmla="*/ 72 h 1008"/>
                <a:gd name="T8" fmla="*/ 183 w 1006"/>
                <a:gd name="T9" fmla="*/ 115 h 1008"/>
                <a:gd name="T10" fmla="*/ 131 w 1006"/>
                <a:gd name="T11" fmla="*/ 165 h 1008"/>
                <a:gd name="T12" fmla="*/ 86 w 1006"/>
                <a:gd name="T13" fmla="*/ 222 h 1008"/>
                <a:gd name="T14" fmla="*/ 49 w 1006"/>
                <a:gd name="T15" fmla="*/ 285 h 1008"/>
                <a:gd name="T16" fmla="*/ 22 w 1006"/>
                <a:gd name="T17" fmla="*/ 354 h 1008"/>
                <a:gd name="T18" fmla="*/ 6 w 1006"/>
                <a:gd name="T19" fmla="*/ 427 h 1008"/>
                <a:gd name="T20" fmla="*/ 0 w 1006"/>
                <a:gd name="T21" fmla="*/ 504 h 1008"/>
                <a:gd name="T22" fmla="*/ 6 w 1006"/>
                <a:gd name="T23" fmla="*/ 581 h 1008"/>
                <a:gd name="T24" fmla="*/ 22 w 1006"/>
                <a:gd name="T25" fmla="*/ 654 h 1008"/>
                <a:gd name="T26" fmla="*/ 49 w 1006"/>
                <a:gd name="T27" fmla="*/ 723 h 1008"/>
                <a:gd name="T28" fmla="*/ 86 w 1006"/>
                <a:gd name="T29" fmla="*/ 786 h 1008"/>
                <a:gd name="T30" fmla="*/ 131 w 1006"/>
                <a:gd name="T31" fmla="*/ 843 h 1008"/>
                <a:gd name="T32" fmla="*/ 183 w 1006"/>
                <a:gd name="T33" fmla="*/ 893 h 1008"/>
                <a:gd name="T34" fmla="*/ 243 w 1006"/>
                <a:gd name="T35" fmla="*/ 936 h 1008"/>
                <a:gd name="T36" fmla="*/ 307 w 1006"/>
                <a:gd name="T37" fmla="*/ 969 h 1008"/>
                <a:gd name="T38" fmla="*/ 377 w 1006"/>
                <a:gd name="T39" fmla="*/ 992 h 1008"/>
                <a:gd name="T40" fmla="*/ 452 w 1006"/>
                <a:gd name="T41" fmla="*/ 1005 h 1008"/>
                <a:gd name="T42" fmla="*/ 529 w 1006"/>
                <a:gd name="T43" fmla="*/ 1007 h 1008"/>
                <a:gd name="T44" fmla="*/ 605 w 1006"/>
                <a:gd name="T45" fmla="*/ 998 h 1008"/>
                <a:gd name="T46" fmla="*/ 676 w 1006"/>
                <a:gd name="T47" fmla="*/ 978 h 1008"/>
                <a:gd name="T48" fmla="*/ 743 w 1006"/>
                <a:gd name="T49" fmla="*/ 948 h 1008"/>
                <a:gd name="T50" fmla="*/ 804 w 1006"/>
                <a:gd name="T51" fmla="*/ 908 h 1008"/>
                <a:gd name="T52" fmla="*/ 858 w 1006"/>
                <a:gd name="T53" fmla="*/ 861 h 1008"/>
                <a:gd name="T54" fmla="*/ 906 w 1006"/>
                <a:gd name="T55" fmla="*/ 805 h 1008"/>
                <a:gd name="T56" fmla="*/ 946 w 1006"/>
                <a:gd name="T57" fmla="*/ 744 h 1008"/>
                <a:gd name="T58" fmla="*/ 976 w 1006"/>
                <a:gd name="T59" fmla="*/ 677 h 1008"/>
                <a:gd name="T60" fmla="*/ 996 w 1006"/>
                <a:gd name="T61" fmla="*/ 606 h 1008"/>
                <a:gd name="T62" fmla="*/ 1005 w 1006"/>
                <a:gd name="T63" fmla="*/ 530 h 1008"/>
                <a:gd name="T64" fmla="*/ 1003 w 1006"/>
                <a:gd name="T65" fmla="*/ 453 h 1008"/>
                <a:gd name="T66" fmla="*/ 990 w 1006"/>
                <a:gd name="T67" fmla="*/ 378 h 1008"/>
                <a:gd name="T68" fmla="*/ 967 w 1006"/>
                <a:gd name="T69" fmla="*/ 307 h 1008"/>
                <a:gd name="T70" fmla="*/ 934 w 1006"/>
                <a:gd name="T71" fmla="*/ 243 h 1008"/>
                <a:gd name="T72" fmla="*/ 891 w 1006"/>
                <a:gd name="T73" fmla="*/ 183 h 1008"/>
                <a:gd name="T74" fmla="*/ 841 w 1006"/>
                <a:gd name="T75" fmla="*/ 131 h 1008"/>
                <a:gd name="T76" fmla="*/ 784 w 1006"/>
                <a:gd name="T77" fmla="*/ 86 h 1008"/>
                <a:gd name="T78" fmla="*/ 721 w 1006"/>
                <a:gd name="T79" fmla="*/ 49 h 1008"/>
                <a:gd name="T80" fmla="*/ 653 w 1006"/>
                <a:gd name="T81" fmla="*/ 22 h 1008"/>
                <a:gd name="T82" fmla="*/ 580 w 1006"/>
                <a:gd name="T83" fmla="*/ 6 h 1008"/>
                <a:gd name="T84" fmla="*/ 503 w 1006"/>
                <a:gd name="T85" fmla="*/ 0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6" h="1008">
                  <a:moveTo>
                    <a:pt x="503" y="0"/>
                  </a:moveTo>
                  <a:lnTo>
                    <a:pt x="477" y="1"/>
                  </a:lnTo>
                  <a:lnTo>
                    <a:pt x="452" y="3"/>
                  </a:lnTo>
                  <a:lnTo>
                    <a:pt x="427" y="6"/>
                  </a:lnTo>
                  <a:lnTo>
                    <a:pt x="401" y="10"/>
                  </a:lnTo>
                  <a:lnTo>
                    <a:pt x="377" y="16"/>
                  </a:lnTo>
                  <a:lnTo>
                    <a:pt x="353" y="22"/>
                  </a:lnTo>
                  <a:lnTo>
                    <a:pt x="330" y="30"/>
                  </a:lnTo>
                  <a:lnTo>
                    <a:pt x="307" y="39"/>
                  </a:lnTo>
                  <a:lnTo>
                    <a:pt x="285" y="49"/>
                  </a:lnTo>
                  <a:lnTo>
                    <a:pt x="264" y="60"/>
                  </a:lnTo>
                  <a:lnTo>
                    <a:pt x="243" y="72"/>
                  </a:lnTo>
                  <a:lnTo>
                    <a:pt x="221" y="86"/>
                  </a:lnTo>
                  <a:lnTo>
                    <a:pt x="202" y="100"/>
                  </a:lnTo>
                  <a:lnTo>
                    <a:pt x="183" y="115"/>
                  </a:lnTo>
                  <a:lnTo>
                    <a:pt x="165" y="131"/>
                  </a:lnTo>
                  <a:lnTo>
                    <a:pt x="147" y="147"/>
                  </a:lnTo>
                  <a:lnTo>
                    <a:pt x="131" y="165"/>
                  </a:lnTo>
                  <a:lnTo>
                    <a:pt x="115" y="183"/>
                  </a:lnTo>
                  <a:lnTo>
                    <a:pt x="100" y="203"/>
                  </a:lnTo>
                  <a:lnTo>
                    <a:pt x="86" y="222"/>
                  </a:lnTo>
                  <a:lnTo>
                    <a:pt x="73" y="243"/>
                  </a:lnTo>
                  <a:lnTo>
                    <a:pt x="60" y="263"/>
                  </a:lnTo>
                  <a:lnTo>
                    <a:pt x="49" y="285"/>
                  </a:lnTo>
                  <a:lnTo>
                    <a:pt x="39" y="307"/>
                  </a:lnTo>
                  <a:lnTo>
                    <a:pt x="30" y="331"/>
                  </a:lnTo>
                  <a:lnTo>
                    <a:pt x="22" y="354"/>
                  </a:lnTo>
                  <a:lnTo>
                    <a:pt x="16" y="378"/>
                  </a:lnTo>
                  <a:lnTo>
                    <a:pt x="10" y="402"/>
                  </a:lnTo>
                  <a:lnTo>
                    <a:pt x="6" y="427"/>
                  </a:lnTo>
                  <a:lnTo>
                    <a:pt x="3" y="453"/>
                  </a:lnTo>
                  <a:lnTo>
                    <a:pt x="1" y="478"/>
                  </a:lnTo>
                  <a:lnTo>
                    <a:pt x="0" y="504"/>
                  </a:lnTo>
                  <a:lnTo>
                    <a:pt x="1" y="530"/>
                  </a:lnTo>
                  <a:lnTo>
                    <a:pt x="3" y="555"/>
                  </a:lnTo>
                  <a:lnTo>
                    <a:pt x="6" y="581"/>
                  </a:lnTo>
                  <a:lnTo>
                    <a:pt x="10" y="606"/>
                  </a:lnTo>
                  <a:lnTo>
                    <a:pt x="16" y="630"/>
                  </a:lnTo>
                  <a:lnTo>
                    <a:pt x="22" y="654"/>
                  </a:lnTo>
                  <a:lnTo>
                    <a:pt x="30" y="677"/>
                  </a:lnTo>
                  <a:lnTo>
                    <a:pt x="39" y="701"/>
                  </a:lnTo>
                  <a:lnTo>
                    <a:pt x="49" y="723"/>
                  </a:lnTo>
                  <a:lnTo>
                    <a:pt x="60" y="744"/>
                  </a:lnTo>
                  <a:lnTo>
                    <a:pt x="73" y="765"/>
                  </a:lnTo>
                  <a:lnTo>
                    <a:pt x="86" y="786"/>
                  </a:lnTo>
                  <a:lnTo>
                    <a:pt x="100" y="805"/>
                  </a:lnTo>
                  <a:lnTo>
                    <a:pt x="115" y="825"/>
                  </a:lnTo>
                  <a:lnTo>
                    <a:pt x="131" y="843"/>
                  </a:lnTo>
                  <a:lnTo>
                    <a:pt x="147" y="861"/>
                  </a:lnTo>
                  <a:lnTo>
                    <a:pt x="165" y="877"/>
                  </a:lnTo>
                  <a:lnTo>
                    <a:pt x="183" y="893"/>
                  </a:lnTo>
                  <a:lnTo>
                    <a:pt x="202" y="908"/>
                  </a:lnTo>
                  <a:lnTo>
                    <a:pt x="221" y="922"/>
                  </a:lnTo>
                  <a:lnTo>
                    <a:pt x="243" y="936"/>
                  </a:lnTo>
                  <a:lnTo>
                    <a:pt x="264" y="948"/>
                  </a:lnTo>
                  <a:lnTo>
                    <a:pt x="285" y="959"/>
                  </a:lnTo>
                  <a:lnTo>
                    <a:pt x="307" y="969"/>
                  </a:lnTo>
                  <a:lnTo>
                    <a:pt x="330" y="978"/>
                  </a:lnTo>
                  <a:lnTo>
                    <a:pt x="353" y="986"/>
                  </a:lnTo>
                  <a:lnTo>
                    <a:pt x="377" y="992"/>
                  </a:lnTo>
                  <a:lnTo>
                    <a:pt x="401" y="998"/>
                  </a:lnTo>
                  <a:lnTo>
                    <a:pt x="427" y="1002"/>
                  </a:lnTo>
                  <a:lnTo>
                    <a:pt x="452" y="1005"/>
                  </a:lnTo>
                  <a:lnTo>
                    <a:pt x="477" y="1007"/>
                  </a:lnTo>
                  <a:lnTo>
                    <a:pt x="503" y="1008"/>
                  </a:lnTo>
                  <a:lnTo>
                    <a:pt x="529" y="1007"/>
                  </a:lnTo>
                  <a:lnTo>
                    <a:pt x="554" y="1005"/>
                  </a:lnTo>
                  <a:lnTo>
                    <a:pt x="580" y="1002"/>
                  </a:lnTo>
                  <a:lnTo>
                    <a:pt x="605" y="998"/>
                  </a:lnTo>
                  <a:lnTo>
                    <a:pt x="629" y="992"/>
                  </a:lnTo>
                  <a:lnTo>
                    <a:pt x="653" y="986"/>
                  </a:lnTo>
                  <a:lnTo>
                    <a:pt x="676" y="978"/>
                  </a:lnTo>
                  <a:lnTo>
                    <a:pt x="699" y="969"/>
                  </a:lnTo>
                  <a:lnTo>
                    <a:pt x="721" y="959"/>
                  </a:lnTo>
                  <a:lnTo>
                    <a:pt x="743" y="948"/>
                  </a:lnTo>
                  <a:lnTo>
                    <a:pt x="764" y="936"/>
                  </a:lnTo>
                  <a:lnTo>
                    <a:pt x="784" y="922"/>
                  </a:lnTo>
                  <a:lnTo>
                    <a:pt x="804" y="908"/>
                  </a:lnTo>
                  <a:lnTo>
                    <a:pt x="823" y="893"/>
                  </a:lnTo>
                  <a:lnTo>
                    <a:pt x="841" y="877"/>
                  </a:lnTo>
                  <a:lnTo>
                    <a:pt x="858" y="861"/>
                  </a:lnTo>
                  <a:lnTo>
                    <a:pt x="875" y="843"/>
                  </a:lnTo>
                  <a:lnTo>
                    <a:pt x="891" y="825"/>
                  </a:lnTo>
                  <a:lnTo>
                    <a:pt x="906" y="805"/>
                  </a:lnTo>
                  <a:lnTo>
                    <a:pt x="921" y="786"/>
                  </a:lnTo>
                  <a:lnTo>
                    <a:pt x="934" y="765"/>
                  </a:lnTo>
                  <a:lnTo>
                    <a:pt x="946" y="744"/>
                  </a:lnTo>
                  <a:lnTo>
                    <a:pt x="957" y="723"/>
                  </a:lnTo>
                  <a:lnTo>
                    <a:pt x="967" y="701"/>
                  </a:lnTo>
                  <a:lnTo>
                    <a:pt x="976" y="677"/>
                  </a:lnTo>
                  <a:lnTo>
                    <a:pt x="983" y="654"/>
                  </a:lnTo>
                  <a:lnTo>
                    <a:pt x="990" y="630"/>
                  </a:lnTo>
                  <a:lnTo>
                    <a:pt x="996" y="606"/>
                  </a:lnTo>
                  <a:lnTo>
                    <a:pt x="1000" y="581"/>
                  </a:lnTo>
                  <a:lnTo>
                    <a:pt x="1003" y="555"/>
                  </a:lnTo>
                  <a:lnTo>
                    <a:pt x="1005" y="530"/>
                  </a:lnTo>
                  <a:lnTo>
                    <a:pt x="1006" y="504"/>
                  </a:lnTo>
                  <a:lnTo>
                    <a:pt x="1005" y="478"/>
                  </a:lnTo>
                  <a:lnTo>
                    <a:pt x="1003" y="453"/>
                  </a:lnTo>
                  <a:lnTo>
                    <a:pt x="1000" y="427"/>
                  </a:lnTo>
                  <a:lnTo>
                    <a:pt x="996" y="402"/>
                  </a:lnTo>
                  <a:lnTo>
                    <a:pt x="990" y="378"/>
                  </a:lnTo>
                  <a:lnTo>
                    <a:pt x="983" y="354"/>
                  </a:lnTo>
                  <a:lnTo>
                    <a:pt x="976" y="331"/>
                  </a:lnTo>
                  <a:lnTo>
                    <a:pt x="967" y="307"/>
                  </a:lnTo>
                  <a:lnTo>
                    <a:pt x="957" y="285"/>
                  </a:lnTo>
                  <a:lnTo>
                    <a:pt x="946" y="263"/>
                  </a:lnTo>
                  <a:lnTo>
                    <a:pt x="934" y="243"/>
                  </a:lnTo>
                  <a:lnTo>
                    <a:pt x="921" y="222"/>
                  </a:lnTo>
                  <a:lnTo>
                    <a:pt x="906" y="203"/>
                  </a:lnTo>
                  <a:lnTo>
                    <a:pt x="891" y="183"/>
                  </a:lnTo>
                  <a:lnTo>
                    <a:pt x="875" y="165"/>
                  </a:lnTo>
                  <a:lnTo>
                    <a:pt x="858" y="147"/>
                  </a:lnTo>
                  <a:lnTo>
                    <a:pt x="841" y="131"/>
                  </a:lnTo>
                  <a:lnTo>
                    <a:pt x="823" y="115"/>
                  </a:lnTo>
                  <a:lnTo>
                    <a:pt x="804" y="100"/>
                  </a:lnTo>
                  <a:lnTo>
                    <a:pt x="784" y="86"/>
                  </a:lnTo>
                  <a:lnTo>
                    <a:pt x="764" y="72"/>
                  </a:lnTo>
                  <a:lnTo>
                    <a:pt x="743" y="60"/>
                  </a:lnTo>
                  <a:lnTo>
                    <a:pt x="721" y="49"/>
                  </a:lnTo>
                  <a:lnTo>
                    <a:pt x="699" y="39"/>
                  </a:lnTo>
                  <a:lnTo>
                    <a:pt x="676" y="30"/>
                  </a:lnTo>
                  <a:lnTo>
                    <a:pt x="653" y="22"/>
                  </a:lnTo>
                  <a:lnTo>
                    <a:pt x="629" y="16"/>
                  </a:lnTo>
                  <a:lnTo>
                    <a:pt x="605" y="10"/>
                  </a:lnTo>
                  <a:lnTo>
                    <a:pt x="580" y="6"/>
                  </a:lnTo>
                  <a:lnTo>
                    <a:pt x="554" y="3"/>
                  </a:lnTo>
                  <a:lnTo>
                    <a:pt x="529" y="1"/>
                  </a:lnTo>
                  <a:lnTo>
                    <a:pt x="50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20000"/>
                </a:lnSpc>
                <a:spcBef>
                  <a:spcPts val="0"/>
                </a:spcBef>
                <a:spcAft>
                  <a:spcPts val="0"/>
                </a:spcAft>
                <a:buClrTx/>
                <a:buSzTx/>
                <a:buFontTx/>
                <a:buNone/>
                <a:defRPr/>
              </a:pPr>
              <a:endParaRPr kumimoji="0" lang="id-ID" sz="1800" b="0" i="0" u="none" strike="noStrike" kern="0" cap="none" spc="0" normalizeH="0" baseline="0" noProof="0">
                <a:ln>
                  <a:noFill/>
                </a:ln>
                <a:solidFill>
                  <a:schemeClr val="bg1">
                    <a:lumMod val="50000"/>
                  </a:schemeClr>
                </a:solidFill>
                <a:effectLst/>
                <a:uLnTx/>
                <a:uFillTx/>
              </a:endParaRPr>
            </a:p>
          </p:txBody>
        </p:sp>
      </p:grpSp>
      <p:sp>
        <p:nvSpPr>
          <p:cNvPr id="91" name="文本框 90"/>
          <p:cNvSpPr txBox="1"/>
          <p:nvPr/>
        </p:nvSpPr>
        <p:spPr>
          <a:xfrm>
            <a:off x="464719" y="388804"/>
            <a:ext cx="6716010" cy="618374"/>
          </a:xfrm>
          <a:prstGeom prst="rect">
            <a:avLst/>
          </a:prstGeom>
          <a:noFill/>
        </p:spPr>
        <p:txBody>
          <a:bodyPr wrap="square" rtlCol="0">
            <a:spAutoFit/>
          </a:bodyPr>
          <a:lstStyle/>
          <a:p>
            <a:pPr lvl="0">
              <a:lnSpc>
                <a:spcPct val="115000"/>
              </a:lnSpc>
              <a:spcAft>
                <a:spcPts val="800"/>
              </a:spcAft>
            </a:pPr>
            <a:r>
              <a:rPr lang="en-US" altLang="zh-CN" sz="3200" b="1" kern="100" dirty="0">
                <a:effectLst/>
                <a:latin typeface="黑体" panose="02010609060101010101" charset="-122"/>
                <a:ea typeface="等线" panose="02010600030101010101" pitchFamily="2" charset="-122"/>
                <a:cs typeface="Times New Roman" panose="02020603050405020304" pitchFamily="18" charset="0"/>
              </a:rPr>
              <a:t>HCI</a:t>
            </a:r>
            <a:r>
              <a:rPr lang="zh-CN" altLang="zh-CN" sz="3200" b="1" kern="100" dirty="0">
                <a:effectLst/>
                <a:latin typeface="等线" panose="02010600030101010101" pitchFamily="2" charset="-122"/>
                <a:ea typeface="黑体" panose="02010609060101010101" charset="-122"/>
                <a:cs typeface="Times New Roman" panose="02020603050405020304" pitchFamily="18" charset="0"/>
              </a:rPr>
              <a:t>在智能家居领域的应用</a:t>
            </a:r>
            <a:endParaRPr lang="zh-CN" altLang="zh-CN" sz="3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3" name="矩形 92"/>
          <p:cNvSpPr/>
          <p:nvPr/>
        </p:nvSpPr>
        <p:spPr>
          <a:xfrm>
            <a:off x="298764" y="434564"/>
            <a:ext cx="147849" cy="669957"/>
          </a:xfrm>
          <a:prstGeom prst="rect">
            <a:avLst/>
          </a:prstGeom>
          <a:gradFill>
            <a:gsLst>
              <a:gs pos="0">
                <a:srgbClr val="1D4962"/>
              </a:gs>
              <a:gs pos="45000">
                <a:srgbClr val="2C889F"/>
              </a:gs>
              <a:gs pos="100000">
                <a:srgbClr val="71B8DB"/>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a:spLocks noChangeArrowheads="1"/>
          </p:cNvSpPr>
          <p:nvPr/>
        </p:nvSpPr>
        <p:spPr bwMode="auto">
          <a:xfrm>
            <a:off x="1951933" y="2689363"/>
            <a:ext cx="2601665" cy="37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266700" indent="266700">
              <a:lnSpc>
                <a:spcPct val="115000"/>
              </a:lnSpc>
              <a:spcAft>
                <a:spcPts val="800"/>
              </a:spcAft>
            </a:pPr>
            <a:r>
              <a:rPr lang="zh-CN" altLang="zh-CN" sz="11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目前，主要有智能面板、智能手机和智能音响等。</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6" name="文本框 95"/>
          <p:cNvSpPr txBox="1">
            <a:spLocks noChangeArrowheads="1"/>
          </p:cNvSpPr>
          <p:nvPr/>
        </p:nvSpPr>
        <p:spPr bwMode="auto">
          <a:xfrm>
            <a:off x="2095860" y="2242544"/>
            <a:ext cx="2617762"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zh-CN"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智能家居的终端设备</a:t>
            </a:r>
            <a:endParaRPr lang="en-US" altLang="zh-CN" b="1" dirty="0">
              <a:solidFill>
                <a:schemeClr val="tx1">
                  <a:lumMod val="75000"/>
                  <a:lumOff val="25000"/>
                </a:schemeClr>
              </a:solidFill>
              <a:sym typeface="Arial" panose="020B0604020202020204" pitchFamily="34" charset="0"/>
            </a:endParaRPr>
          </a:p>
        </p:txBody>
      </p:sp>
      <p:sp>
        <p:nvSpPr>
          <p:cNvPr id="97" name="文本框 96"/>
          <p:cNvSpPr txBox="1">
            <a:spLocks noChangeArrowheads="1"/>
          </p:cNvSpPr>
          <p:nvPr/>
        </p:nvSpPr>
        <p:spPr bwMode="auto">
          <a:xfrm>
            <a:off x="7390613" y="2676627"/>
            <a:ext cx="2303226" cy="57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266700" indent="266700">
              <a:lnSpc>
                <a:spcPct val="115000"/>
              </a:lnSpc>
              <a:spcAft>
                <a:spcPts val="800"/>
              </a:spcAft>
            </a:pPr>
            <a:r>
              <a:rPr lang="zh-CN" altLang="zh-CN" sz="11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语音产品经常会出现错误识别信息、不能理解关键信息、自行意外发声等不智能现象。</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8" name="文本框 97"/>
          <p:cNvSpPr txBox="1">
            <a:spLocks noChangeArrowheads="1"/>
          </p:cNvSpPr>
          <p:nvPr/>
        </p:nvSpPr>
        <p:spPr bwMode="auto">
          <a:xfrm>
            <a:off x="7309519" y="2299489"/>
            <a:ext cx="3636385"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zh-CN"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语音识别为例</a:t>
            </a:r>
            <a:r>
              <a:rPr lang="zh-CN" altLang="en-US" kern="100" dirty="0">
                <a:solidFill>
                  <a:srgbClr val="000000"/>
                </a:solidFill>
                <a:latin typeface="等线" panose="02010600030101010101" pitchFamily="2" charset="-122"/>
                <a:ea typeface="宋体" panose="02010600030101010101" pitchFamily="2" charset="-122"/>
                <a:cs typeface="Times New Roman" panose="02020603050405020304" pitchFamily="18" charset="0"/>
              </a:rPr>
              <a:t>出现的问题</a:t>
            </a:r>
            <a:endParaRPr lang="en-US" altLang="zh-CN" b="1" dirty="0">
              <a:solidFill>
                <a:schemeClr val="tx1">
                  <a:lumMod val="75000"/>
                  <a:lumOff val="25000"/>
                </a:schemeClr>
              </a:solidFill>
              <a:sym typeface="Arial" panose="020B0604020202020204" pitchFamily="34" charset="0"/>
            </a:endParaRPr>
          </a:p>
        </p:txBody>
      </p:sp>
      <p:sp>
        <p:nvSpPr>
          <p:cNvPr id="100" name="文本框 99"/>
          <p:cNvSpPr txBox="1">
            <a:spLocks noChangeArrowheads="1"/>
          </p:cNvSpPr>
          <p:nvPr/>
        </p:nvSpPr>
        <p:spPr bwMode="auto">
          <a:xfrm>
            <a:off x="4399659" y="5160027"/>
            <a:ext cx="230322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en-US" altLang="zh-CN" sz="1100" dirty="0">
                <a:solidFill>
                  <a:srgbClr val="000000"/>
                </a:solidFill>
                <a:effectLst/>
                <a:ea typeface="宋体" panose="02010600030101010101" pitchFamily="2" charset="-122"/>
                <a:cs typeface="Times New Roman" panose="02020603050405020304" pitchFamily="18" charset="0"/>
              </a:rPr>
              <a:t>  </a:t>
            </a:r>
            <a:r>
              <a:rPr lang="zh-CN" altLang="zh-CN" sz="1100" dirty="0">
                <a:solidFill>
                  <a:srgbClr val="000000"/>
                </a:solidFill>
                <a:effectLst/>
                <a:ea typeface="宋体" panose="02010600030101010101" pitchFamily="2" charset="-122"/>
                <a:cs typeface="Times New Roman" panose="02020603050405020304" pitchFamily="18" charset="0"/>
              </a:rPr>
              <a:t>触控、 体感代表近场交互方式，语音控制代表中场交互方式，移动终端代表远场交互方式。</a:t>
            </a:r>
            <a:endParaRPr lang="zh-CN" altLang="zh-CN" sz="1100" dirty="0">
              <a:solidFill>
                <a:srgbClr val="404040"/>
              </a:solidFill>
              <a:latin typeface="微软雅黑" panose="020B0503020204020204" pitchFamily="34" charset="-122"/>
            </a:endParaRPr>
          </a:p>
        </p:txBody>
      </p:sp>
      <p:sp>
        <p:nvSpPr>
          <p:cNvPr id="102" name="文本框 101"/>
          <p:cNvSpPr txBox="1">
            <a:spLocks noChangeArrowheads="1"/>
          </p:cNvSpPr>
          <p:nvPr/>
        </p:nvSpPr>
        <p:spPr bwMode="auto">
          <a:xfrm>
            <a:off x="4318566" y="4782889"/>
            <a:ext cx="3673250"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zh-CN" sz="1800" dirty="0">
                <a:solidFill>
                  <a:srgbClr val="000000"/>
                </a:solidFill>
                <a:effectLst/>
                <a:ea typeface="宋体" panose="02010600030101010101" pitchFamily="2" charset="-122"/>
                <a:cs typeface="Times New Roman" panose="02020603050405020304" pitchFamily="18" charset="0"/>
              </a:rPr>
              <a:t>智能家居的交互方式</a:t>
            </a:r>
            <a:endParaRPr lang="en-US" altLang="zh-CN" sz="1600" b="1" dirty="0">
              <a:solidFill>
                <a:schemeClr val="tx1">
                  <a:lumMod val="75000"/>
                  <a:lumOff val="25000"/>
                </a:schemeClr>
              </a:solidFill>
              <a:sym typeface="Arial" panose="020B0604020202020204" pitchFamily="34" charset="0"/>
            </a:endParaRPr>
          </a:p>
        </p:txBody>
      </p:sp>
      <p:sp>
        <p:nvSpPr>
          <p:cNvPr id="103" name="文本框 102"/>
          <p:cNvSpPr txBox="1">
            <a:spLocks noChangeArrowheads="1"/>
          </p:cNvSpPr>
          <p:nvPr/>
        </p:nvSpPr>
        <p:spPr bwMode="auto">
          <a:xfrm>
            <a:off x="9455209" y="5165840"/>
            <a:ext cx="230322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r>
              <a:rPr lang="zh-CN" altLang="zh-CN" sz="1100" dirty="0">
                <a:solidFill>
                  <a:srgbClr val="000000"/>
                </a:solidFill>
                <a:effectLst/>
                <a:ea typeface="宋体" panose="02010600030101010101" pitchFamily="2" charset="-122"/>
                <a:cs typeface="Times New Roman" panose="02020603050405020304" pitchFamily="18" charset="0"/>
              </a:rPr>
              <a:t>这不仅影响了产品品质，还使用户在多屏幕世界中感到困惑，降低了生活和工作效率，影响了整体使用体验</a:t>
            </a:r>
            <a:endParaRPr lang="zh-CN" altLang="zh-CN" sz="1100" dirty="0">
              <a:solidFill>
                <a:srgbClr val="404040"/>
              </a:solidFill>
              <a:latin typeface="微软雅黑" panose="020B0503020204020204" pitchFamily="34" charset="-122"/>
            </a:endParaRPr>
          </a:p>
        </p:txBody>
      </p:sp>
      <p:sp>
        <p:nvSpPr>
          <p:cNvPr id="104" name="文本框 103"/>
          <p:cNvSpPr txBox="1">
            <a:spLocks noChangeArrowheads="1"/>
          </p:cNvSpPr>
          <p:nvPr/>
        </p:nvSpPr>
        <p:spPr bwMode="auto">
          <a:xfrm>
            <a:off x="9374115" y="4788702"/>
            <a:ext cx="2656515" cy="39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zh-CN" sz="1800" dirty="0">
                <a:solidFill>
                  <a:srgbClr val="000000"/>
                </a:solidFill>
                <a:effectLst/>
                <a:ea typeface="宋体" panose="02010600030101010101" pitchFamily="2" charset="-122"/>
                <a:cs typeface="Times New Roman" panose="02020603050405020304" pitchFamily="18" charset="0"/>
              </a:rPr>
              <a:t>产品过度依赖屏幕交互</a:t>
            </a:r>
            <a:endParaRPr lang="en-US" altLang="zh-CN" sz="1600" b="1" dirty="0">
              <a:solidFill>
                <a:schemeClr val="tx1">
                  <a:lumMod val="75000"/>
                  <a:lumOff val="25000"/>
                </a:schemeClr>
              </a:solidFill>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bldLst>
      <p:bldP spid="62" grpId="0" animBg="1"/>
      <p:bldP spid="64" grpId="0" animBg="1"/>
      <p:bldP spid="65" grpId="0" animBg="1"/>
      <p:bldP spid="67" grpId="0" animBg="1"/>
      <p:bldP spid="68" grpId="0" animBg="1"/>
      <p:bldP spid="70" grpId="0" animBg="1"/>
      <p:bldP spid="71" grpId="0" animBg="1"/>
      <p:bldP spid="73" grpId="0" animBg="1"/>
    </p:bldLst>
  </p:timing>
</p:sld>
</file>

<file path=ppt/tags/tag1.xml><?xml version="1.0" encoding="utf-8"?>
<p:tagLst xmlns:p="http://schemas.openxmlformats.org/presentationml/2006/main">
  <p:tag name="MH" val="20161022203400"/>
  <p:tag name="MH_LIBRARY" val="GRAPHIC"/>
  <p:tag name="MH_TYPE" val="Other"/>
  <p:tag name="MH_ORDER" val="2"/>
</p:tagLst>
</file>

<file path=ppt/tags/tag10.xml><?xml version="1.0" encoding="utf-8"?>
<p:tagLst xmlns:p="http://schemas.openxmlformats.org/presentationml/2006/main">
  <p:tag name="MH" val="20151107103918"/>
  <p:tag name="MH_LIBRARY" val="GRAPHIC"/>
  <p:tag name="MH_TYPE" val="Other"/>
  <p:tag name="MH_ORDER" val="8"/>
</p:tagLst>
</file>

<file path=ppt/tags/tag11.xml><?xml version="1.0" encoding="utf-8"?>
<p:tagLst xmlns:p="http://schemas.openxmlformats.org/presentationml/2006/main">
  <p:tag name="MH" val="20151107103918"/>
  <p:tag name="MH_LIBRARY" val="GRAPHIC"/>
  <p:tag name="MH_TYPE" val="Other"/>
  <p:tag name="MH_ORDER" val="8"/>
</p:tagLst>
</file>

<file path=ppt/tags/tag12.xml><?xml version="1.0" encoding="utf-8"?>
<p:tagLst xmlns:p="http://schemas.openxmlformats.org/presentationml/2006/main">
  <p:tag name="MH" val="20151107103918"/>
  <p:tag name="MH_LIBRARY" val="GRAPHIC"/>
  <p:tag name="MH_TYPE" val="Other"/>
  <p:tag name="MH_ORDER" val="8"/>
</p:tagLst>
</file>

<file path=ppt/tags/tag13.xml><?xml version="1.0" encoding="utf-8"?>
<p:tagLst xmlns:p="http://schemas.openxmlformats.org/presentationml/2006/main">
  <p:tag name="MH" val="20151107103918"/>
  <p:tag name="MH_LIBRARY" val="GRAPHIC"/>
  <p:tag name="MH_TYPE" val="Other"/>
  <p:tag name="MH_ORDER" val="8"/>
</p:tagLst>
</file>

<file path=ppt/tags/tag14.xml><?xml version="1.0" encoding="utf-8"?>
<p:tagLst xmlns:p="http://schemas.openxmlformats.org/presentationml/2006/main">
  <p:tag name="MH" val="20151107103918"/>
  <p:tag name="MH_LIBRARY" val="GRAPHIC"/>
  <p:tag name="MH_TYPE" val="Other"/>
  <p:tag name="MH_ORDER" val="8"/>
</p:tagLst>
</file>

<file path=ppt/tags/tag15.xml><?xml version="1.0" encoding="utf-8"?>
<p:tagLst xmlns:p="http://schemas.openxmlformats.org/presentationml/2006/main">
  <p:tag name="MH" val="20151107103918"/>
  <p:tag name="MH_LIBRARY" val="GRAPHIC"/>
  <p:tag name="MH_TYPE" val="Other"/>
  <p:tag name="MH_ORDER" val="8"/>
</p:tagLst>
</file>

<file path=ppt/tags/tag16.xml><?xml version="1.0" encoding="utf-8"?>
<p:tagLst xmlns:p="http://schemas.openxmlformats.org/presentationml/2006/main">
  <p:tag name="MH" val="20151107103918"/>
  <p:tag name="MH_LIBRARY" val="GRAPHIC"/>
  <p:tag name="MH_TYPE" val="Other"/>
  <p:tag name="MH_ORDER" val="8"/>
</p:tagLst>
</file>

<file path=ppt/tags/tag17.xml><?xml version="1.0" encoding="utf-8"?>
<p:tagLst xmlns:p="http://schemas.openxmlformats.org/presentationml/2006/main">
  <p:tag name="MH" val="20151107103918"/>
  <p:tag name="MH_LIBRARY" val="GRAPHIC"/>
  <p:tag name="MH_TYPE" val="Other"/>
  <p:tag name="MH_ORDER" val="8"/>
</p:tagLst>
</file>

<file path=ppt/tags/tag18.xml><?xml version="1.0" encoding="utf-8"?>
<p:tagLst xmlns:p="http://schemas.openxmlformats.org/presentationml/2006/main">
  <p:tag name="MH" val="20151107103918"/>
  <p:tag name="MH_LIBRARY" val="GRAPHIC"/>
  <p:tag name="MH_TYPE" val="Other"/>
  <p:tag name="MH_ORDER" val="8"/>
</p:tagLst>
</file>

<file path=ppt/tags/tag19.xml><?xml version="1.0" encoding="utf-8"?>
<p:tagLst xmlns:p="http://schemas.openxmlformats.org/presentationml/2006/main">
  <p:tag name="MH" val="20151107103918"/>
  <p:tag name="MH_LIBRARY" val="GRAPHIC"/>
  <p:tag name="MH_TYPE" val="Other"/>
  <p:tag name="MH_ORDER" val="8"/>
</p:tagLst>
</file>

<file path=ppt/tags/tag2.xml><?xml version="1.0" encoding="utf-8"?>
<p:tagLst xmlns:p="http://schemas.openxmlformats.org/presentationml/2006/main">
  <p:tag name="MH" val="20161022203400"/>
  <p:tag name="MH_LIBRARY" val="GRAPHIC"/>
  <p:tag name="MH_TYPE" val="Other"/>
  <p:tag name="MH_ORDER" val="3"/>
</p:tagLst>
</file>

<file path=ppt/tags/tag20.xml><?xml version="1.0" encoding="utf-8"?>
<p:tagLst xmlns:p="http://schemas.openxmlformats.org/presentationml/2006/main">
  <p:tag name="MH" val="20151107103918"/>
  <p:tag name="MH_LIBRARY" val="GRAPHIC"/>
  <p:tag name="MH_TYPE" val="Other"/>
  <p:tag name="MH_ORDER" val="8"/>
</p:tagLst>
</file>

<file path=ppt/tags/tag21.xml><?xml version="1.0" encoding="utf-8"?>
<p:tagLst xmlns:p="http://schemas.openxmlformats.org/presentationml/2006/main">
  <p:tag name="MH" val="20151107103918"/>
  <p:tag name="MH_LIBRARY" val="GRAPHIC"/>
  <p:tag name="MH_TYPE" val="Other"/>
  <p:tag name="MH_ORDER" val="8"/>
</p:tagLst>
</file>

<file path=ppt/tags/tag22.xml><?xml version="1.0" encoding="utf-8"?>
<p:tagLst xmlns:p="http://schemas.openxmlformats.org/presentationml/2006/main">
  <p:tag name="MH" val="20151107103918"/>
  <p:tag name="MH_LIBRARY" val="GRAPHIC"/>
  <p:tag name="MH_TYPE" val="Other"/>
  <p:tag name="MH_ORDER" val="8"/>
</p:tagLst>
</file>

<file path=ppt/tags/tag23.xml><?xml version="1.0" encoding="utf-8"?>
<p:tagLst xmlns:p="http://schemas.openxmlformats.org/presentationml/2006/main">
  <p:tag name="MH" val="20151107103918"/>
  <p:tag name="MH_LIBRARY" val="GRAPHIC"/>
  <p:tag name="MH_TYPE" val="Other"/>
  <p:tag name="MH_ORDER" val="8"/>
</p:tagLst>
</file>

<file path=ppt/tags/tag24.xml><?xml version="1.0" encoding="utf-8"?>
<p:tagLst xmlns:p="http://schemas.openxmlformats.org/presentationml/2006/main">
  <p:tag name="MH" val="20151107103918"/>
  <p:tag name="MH_LIBRARY" val="GRAPHIC"/>
  <p:tag name="MH_TYPE" val="Other"/>
  <p:tag name="MH_ORDER" val="8"/>
</p:tagLst>
</file>

<file path=ppt/tags/tag25.xml><?xml version="1.0" encoding="utf-8"?>
<p:tagLst xmlns:p="http://schemas.openxmlformats.org/presentationml/2006/main">
  <p:tag name="MH" val="20151107103918"/>
  <p:tag name="MH_LIBRARY" val="GRAPHIC"/>
  <p:tag name="MH_TYPE" val="Other"/>
  <p:tag name="MH_ORDER" val="8"/>
</p:tagLst>
</file>

<file path=ppt/tags/tag26.xml><?xml version="1.0" encoding="utf-8"?>
<p:tagLst xmlns:p="http://schemas.openxmlformats.org/presentationml/2006/main">
  <p:tag name="MH" val="20151107103918"/>
  <p:tag name="MH_LIBRARY" val="GRAPHIC"/>
  <p:tag name="MH_TYPE" val="Other"/>
  <p:tag name="MH_ORDER" val="8"/>
</p:tagLst>
</file>

<file path=ppt/tags/tag27.xml><?xml version="1.0" encoding="utf-8"?>
<p:tagLst xmlns:p="http://schemas.openxmlformats.org/presentationml/2006/main">
  <p:tag name="MH" val="20151107103918"/>
  <p:tag name="MH_LIBRARY" val="GRAPHIC"/>
  <p:tag name="MH_TYPE" val="Other"/>
  <p:tag name="MH_ORDER" val="8"/>
</p:tagLst>
</file>

<file path=ppt/tags/tag28.xml><?xml version="1.0" encoding="utf-8"?>
<p:tagLst xmlns:p="http://schemas.openxmlformats.org/presentationml/2006/main">
  <p:tag name="MH" val="20151107103918"/>
  <p:tag name="MH_LIBRARY" val="GRAPHIC"/>
  <p:tag name="MH_TYPE" val="Other"/>
  <p:tag name="MH_ORDER" val="8"/>
</p:tagLst>
</file>

<file path=ppt/tags/tag29.xml><?xml version="1.0" encoding="utf-8"?>
<p:tagLst xmlns:p="http://schemas.openxmlformats.org/presentationml/2006/main">
  <p:tag name="ISPRING_ULTRA_SCORM_COURSE_ID" val="0DC4D13E-DFD3-4255-A7AA-B75C4F3EC95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C1v3FBQF1AfdgQAABERAAAdAAAAdW5pdmVyc2FsL2NvbW1vbl9tZXNzYWdlcy5sbmetWN1u2zYUvi/QdyAEFNiALW0HtCiGxIEsMTYRmXIlOk72A4GRGJuoJGb6cZtd9Xp7iV3tGXqxpxm699ghJSdxfyApCWADJuXzncNzvvND7R++y1K0EUUpVX5gPd97ZiGRxyqR+erAWrCj719ZqKx4nvBU5eLAypWFDkePH+2nPF/VfCXg9+NHCO1noixhWY706maNZHJgzceR48/mNj2LPH/iR2MysUaOyi55foU8tVK/FN/88PLVu+cvXn67/7SV7AMUzmzP24VCBunFsx5AlAW+FwEa9iKKT5k1+vjhz48f3v/3z1/DhP0F8wjF1qj9MUx6HuATrfqPnqoXQYApi0KPuDgiYUR9ZrziYYZda3SmarTmG4EqhTZSvEXVWkBMK1kIVKYyMQ9iBRt5LbqUuf7MJjQKcMgC4jDiU2sUqqK4+s7A8rpaqwLUlSiRJT9PRWJ0AnvM88tClKCaV8AuBJ9qLeGfKuMy3+tUHdhLQicR830vjDB1tzvWCOcJcguu1QxECewQBwBQ8FIUd5CNDN+MOLLTdBjClEymHnyZNmEqV+sUvtVQO+YYYjAXeZcUcAQHQLEwXPqBq50GqhBHl7ws36oi2eHH7UB1ARPq+EBBh90CZxpjCwwxllBDikLEVRfYDIehPcHR2D8FIlsj6g+R8I8h546HSJzhEFIEh10y1D4hE1sTXqfYlv/b/Iq5pnN6hXgcg5x230aquoQd7VLIApNp5d4wNSF+vYCwEdv7Sho3qOBds1rJjQA7ikQUnYqgyDjY1Sx6vSA/RUc28bAbAa1cfxkxU/y0xoxfoVxViCcbnscCnYuY18D1K3iWyMQ803E2+n+r5e+IV21VedIWJOri0ydD7dmpYV8wqy7BpqoS2WXVpVo7rDX/LlZoTn/VhD5Hv5v+0MHUDoj/MJEpZVanTdW9d3yuLRsao04j7ump/tF6aEvCpraOCRSssVT9JTB0U90/oAGm/aUIPQJF86ZEQw0n+cUAndRvAahCd8U4AVftmHACLhwgv8TjkDAYkJbivJRV59hhsrEJ0JdDG8PEl4pK3CTjubhQMOGkgm+a6QO6kIl0Z0BvDTc7rYIR5oHJFABXDXkAMpUZ2J/0wFzM8NYDTYHfOclS1WlikjeVb0yRB9/Wmfh8bLooVGZ2U15uyds0mcP7WNEcLmiUzge0/+v86x2fW+l39yiF2A6caeTY1MF65Ne5mvYUghTQrvBYGHn2WItDLmS8itfQTC9UnSc9gZqB3cVHNoC1Zw4FL+L1v+//7onxiSXNLmp3fxwEAomtqyC+BvuZqkqUv3aBMHu8K2cWfaTaC85Wrud9hxFg4YPcIXjTWjKVwdZet14geRs0mzHbmc4gD0JDe1UXMLoNQZjZwTHUMjOFW6MZL95AIWRKpYNQjKs1Aath2m/umHWVylwMkb1fK9EHZmQe2a5rbt2QfKmM3zQ9M4EbRdxev1O4fvcFc6Y2hTr7CZ5IZDUQ0LSmbRWCRG/WN2m++bxTXa9K8/Ji/+mtdxn/A1BLAwQUAAIACAAtb9xQuxPRJTkDAACQDAAAJwAAAHVuaXZlcnNhbC9mbGFzaF9wdWJsaXNoaW5nX3NldHRpbmdzLnhtbNVX3W7aMBS+5yksT70saTu6diihqgpo1VpAhWnrVWViQ6w6dhY7UHrV6+0ldrVn6MWeZureY8cxUFC7Lv1B2oQQ8fn5zv+J8fcuYoFGLNVcyQBvljcwYjJUlMthgD/0muu7GGlDJCVCSRZgqTDaq5X8JOsLrqMuMwZENQIYqauJCXBkTFL1vPF4XOY6SS1XicwAvi6HKvaSlGkmDUu9RJAJ/JhJwjSeIhQAgG+s5FStVioh5DukY0UzwRCn4LnkNigimoLoCHtOrE/C82GqMkkPlFApSof9AL/a3befmYyDqvOYSZsTXQOiJZsqoZRbL4jo8kuGIsaHEbi7U8FozKmJArxVsSgg7d1FybFd6MSiHCjIgTRT+JgZQokh7ujsGXZh9IzgSHQiSczDHnCQjT/A9d7Zu9NO4+TosPX+rNduH/UOO86JXMdbxvG9ZUM+OKSyNGRzOz4xhoQR+A06AyI0871F0kxsoOSSc/aM+kpA7nMtaKO4z2iLxGyhGt1zLpsguYnRAAIRkwDvp5wIjLghgodzZZ31teEmr3pzURIBFrQnQ8ddfGveZSeMSKrZolszjrY5D2sfVSYomqgMCX7OkFEI4s9ieIoYWiwOGqQqzqnQPgZpwcHiiLMxo3t5TqeAfzJ0CibiDDShVxPBjLPwOeOXqM8GKgVcRkbQ2UDn2uGXHwWcEK1vQcnMx7Xu0WG9cXbYqjc+rdkACR0RGT4SHArO4sSsBJ9MkFRmpgfpCEmmWV4UymnOKxJb+ell0DzOhCvzSxdjAXqFJVmNlccU5q8eFDYbkVE+iHa4cmgYQQ4lcZjACGFdcJmxooAhkUhJMUEkhLWm7ViPuMo0UNwAO2j9dA+dPuIyPw1htYHFlLK0EOTG5tbryvabnd231bL38+r7+oNK04XfEcSacxv/4MGVP1/7d7eh79ktff/SNmn2b+7sm+svN9dXv358K5Lcm+uvxYVPG90iYq12Ean2+yJSJ+5101l41RRyAdbT0I0bLCjBY24Yfclme0LDPOst77ptNQ2zwpifMyT/TcjuNL8wLt0Qfe/eK6zlxFzyGBJhl+P83lvbrmzAnfNeVqkEaMv/Imql31BLAwQUAAIACAAtb9xQfh21ZrcCAABQCgAAIQAAAHVuaXZlcnNhbC9mbGFzaF9za2luX3NldHRpbmdzLnhtbJVWbW/aMBD+vl+B2HfSvdJJKRKlTKrUrdVa9buTHImFY0e2Q8e/n8+xGxsIZJwq4bvn8b347miqtpQvPkwmaS6YkM+gNeWlQo3XTWhxM81arQWf5YJr4HrGhawJmy4+/rSfNLHISyyxAzmWsyE59G7m9jOG4nx8m6MMEXJRN4TvH0QpZhnJt6UULS8uhlbtG5CM8q1BXv2Yr9aDDhhV+l5DHcW0vkYZR2kkKAUY0vc1ykUWIxkw7+nKfkZyelfnsz+g7aii2tKWn1CGaA0pIS7y9RJlGM/N7fGrzFHOEzT81Qb65TPKIJSRPcj48ruvKIMM0bTN//RII0WJBY055x/xncMEKcz4YVRXKBcJmBA6uvgKrjw217sA5L6Gc5/iuErBnrCuBwsBHz1jsNCyhTTxp86mKvH22GozH7DYEKYMIFT1oCcT9BNplb8m1vW4P/BGeRGAnKJHvArW1rDq4g2Asb7Hr1a3dlWE8b3rggAl7JwyiLBX9sjfpqxHyEDZI58ZLeCRs/0R/NDScfwT3xL3mOerb6zAiTn6evmTt6KnBxxcFbh2Co+pRQELheG80Brw1dLE6rqQkqOYUk52tCSaCv4LcdneJqPS5MDgOu10X6Waagan2s3GaJZ0+F72HHejs8bt2P0o9Ml154k2O/xmSrQmeVWbHyU1nTieGRJTmGlymoFb0sBB3vONGMmpidyCfBGCjfXChYYQazMbAotusobgaRKUIE1OFzl1l5yqPm/rDOTaPBoF3zWxrsNVtKyY+dOvFN6giAkDxo6pK3MdJ/S9KQOF6wAgMq98y3aHzlK3TFMGO/CDHyhswkOZpcq06FC3LfUDbHTYb04zqiHdnugbJcTFhhOEVxOXiDdOaBjR85pkymYWjb3fwP3N0U72qwxbL9xi9uw6KbrY2I8raJT4n+Q/UEsDBBQAAgAIAC1v3FB7Gdv7DAMAAKELAAAmAAAAdW5pdmVyc2FsL2h0bWxfcHVibGlzaGluZ19zZXR0aW5ncy54bWzNVt9OWjEYv+cpmi5eylHnpiMHjBGMRCdEWDavTDktnMae9qztAfHK6+0ldrVn8GJPs7j32NdTQIiOHY0sCyHQ78/v+/+14d5VItCQacOVrOLN8gZGTEaKcjmo4g/dw/VdjIwlkhKhJKtiqTDaq5XCNOsJbuIOsxZEDQIYaSqpreLY2rQSBKPRqMxNqh1XicwCvilHKglSzQyTlukgFWQMP3acMoMnCAUA4JsoOVGrlUoIhR7pvaKZYIhT8FxyFxQRRzYROPBSPRJdDrTKJD1QQmmkB70qfrW77z5TGY9U5wmTLiWmBkRHthVCKXdOENHh1wzFjA9i8HZnG6MRpzau4q1thwLSwUOUHNtHThzKgYIUSDuBT5gllFjij96eZVfWTAmeRMeSJDzqAge58Ku43r04Om83zk6ap8cX3VbrpNtseydynWARJwwWDYXgkMp0xGZ2QmItiWLwG3T6RBgWBvOkqVhfyQXn3Bn1lIDU51oY9cFTMa7ifc2JwIhbIng041qiB8wecgExON3Ncl9afA/o441iog2bNzTlGJfFqPZRZYKiscqQ4JcMWYUgoiyBfzFD8+lGfa2SnCqIscgIThkacjZidC/P0gTwT4bOwUSSgSY0XyqY9RY+Z/wa9VhfacBlZAitCnRuPH75ScApMeYelEx9XOucNOuNi+ZpvfFpzQVI6JDI6IngUEKWpHYl+GSMpLJTPUhHRDLD8qJQTnNekdjKzy+D4UkmfJlfuhhz0CssyWqsPKUwf/WgsNmYDPNBdMOVQ8MIciiJxwRGBOPOZcaKAkZEIiXFGJEIFpVxYz3kKjNA8QPsoc3zPfT6iMv8NICbAyxqynQhyI3Nrdfbb97u7L6rlIOfN9/XlypNVnhbEGfO7/CDpUt8tsgfbsMwcLvz8TVsdfavtvDd7Ze725tfP74VSdfd7dfiwueNThGx01YRqdZxEakzf4G05y6PQi7Awhn4AYKVI3jCLaMv2T7PaIHlN7FvkBdqgRVGsbSR/98g/Gn28Fp4aYXBo0/BEtAXn9W10m9QSwMEFAACAAgALW/cUP7ZBl2gAQAALQYAAB8AAAB1bml2ZXJzYWwvaHRtbF9za2luX3NldHRpbmdzLmpzjZRNb8IwDIbv/Ioqu06IfcJ2Q4NJSBwmjdu0QyimVKRxlIQOhvjvq8NX06aD+NK8ffo6duVsW1GxWMyi12jrnt3+w987DUizegW3vi4a9Ix0ZkQ6g0magUglsAqSHz89ybszETJm0plON59ka0p+DOnNnAtTxlXAQgc0E9DygPYT0NahxL9eZYeq9hWV2jxdWYuyHaO0IG1bos64Y9jNu1vlAisw5qAvoHMeg2fadauJPDs+dSnKXIyZ4nIzxgTbUx4vE40rOWvKv9go0MUPX+6Bzkv3bejZidTYkYWsmnjYo2gmlQZj4JD3eUgRhAWfgij5dtz6B/WM6wVV6Dw1qT3S/TuKMq14ArUu9foUPiYLr1o3uxR1zsLa7omHewqPEHwDumY1eKTwQFQrdcUPVBoT6kgNrff8hArks1Qmh9QdiiBHhyXbpu6dC3XHHzBvhLAyQovARGZNF8cVU2+Dg2sqWcehmRchMZQXA5oKfZyfRO80tnqN0P4rYtxaHi+y4nYobkbqOJjiGfRIzpGEjOsl6AmiKOr5vnTyavLW7g9QSwMEFAACAAgALW/cU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LW/cUAzStqxuAAAAbgAAABwAAAB1bml2ZXJzYWwvbG9jYWxfc2V0dGluZ3MueG1ss7GvyM1RKEstKs7Mz7NVMtQzUFJIzUvOT8nMS7dVCg1x07VQUiguScxLSczJz0u1VcrLV1Kwt+OyyclPTswJTi0pASosVijISaxMLQpJzQUySlL9EnOBKp+2rnjZvEJBV+HJ/nXPpuxU0rfjAg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LW/cUD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ub9xQ9tVKNrgMAACDIQAAFwAAAHVuaXZlcnNhbC91bml2ZXJzYWwucG5n7Zr7X5L3HsDxVHZXayszLyxzuZaTtCWaty6WEOW1vOSFPNjcUsBLyCFFW8fNyozUTTNS57LSTJk5JUHArU3WFCgVSIHMTFEQSBmQKHge6Jyd1+uc1+v8AefFD8/zvL7f9/fyuX2/38/reZ7LEWGh69dsXQMCgdbDYSFRINByOAi0DLvKGqjZRi2aAh5WOVGhB0GtXKdpoLA87cDxAyBQG2ntYsoKoLw6ExafAwLZPDZdVmxsYyrQbws85MCJvyUrJMdLUicc2GPzx+ZBBSDqlx4XHbPsQ2J32P10OjXz4fVIOzeryNivYbDM7dvs7OFbVqSELN9wGfPpwZ7qGlX9HGsXoX/PXnxsLE5YbS/fl/ksEMeN5jUpW+u5FF4T84eblbzgpXzNLBtMCVp887gDP0q0ByR6mYf6lCQD8w9MTtBhc7xCY7vzOqD6DfFkYKqHHJatGOnIPQRUXFDRZa5y2Bw/FtnhCJRBTiWy7fayrbcwHwKFnrbGoOwxg24UG/uXfzHaJlMz9hE3K+Cxqmw5cP8gZKNpKDu4iRy0AAuwAAuwAAuwAAuwAAuwAAuwAAuwAAuwAAuwgP8/4Jk/+6v9LhNEuZebaBHM9NLQznU1cN9/yc1Ute1/g1+qXZ9o5MJYCkM7IuuS1iYEzr+uaK4zzKThb41QRlgjvJFRZZb5xeRNkoI+LkOfPTb/GGz8QeiFRyeget8qmdQmL4SLVOUMDzL8MciHFMyW5KapTnSwOkYl41Ym2dTPQsHOMw3F+yZbF+ST1XyfYtnqDhW9v4vC2P6kD8ISK1/WtGrpeQFSzcLoUkFLAnUa6JFEfDtWDJUYdawlomamndfKePuqBNqS5qfqVnPxyIVgw3Q49AGZBemQdGNiRtvbJCyjhuIoKBXhDczaP/ZkX/ILEykH7iASwFIC51u93ZJDnSbDa8EKUKW5YpXN7NZz2p/XQn7M4ZwlY2bi+SjfP1ZvyAstpys8yuvN0kSuJAe//clWsLJWoj9uG/Cm5zj15OkmkfxCtzhPxZCTyKK2q/qRWKcmyvxj2+DFpI+a7LyY9hOhwfpnl79s7uWztyaISnGanMixekEpT9pWo0x7bZeTIWp1SZcUGjyEeoK43oNofUqi81zyG7EFga4lGQ4q5ib6FPLf1LJJMg7FbXbp21YIf4R3m86VYZ4F1rbf//vv++JaSLinw+g9zctmlKBOrtMN22NyZm5XMJfCVOZkNrZ/9PHVISl5W/3FOCJFpl6TMJ7n49r3vLXApbf68CbnyfYgJeBonx/XuRuu3sJdO79uXI0W8VEuwTzE4fKELOsRz7SSYbM0NQQxoyCgCMOMh07aybxw6pqvYNlHxh8WJd0+4pzKW0lzz9rxpCV6tIKjSvq1SP/IAZguqzL0q6sbdn7scxX9+1tCI6iNEAMz5Il02oa6snZuZJ2QN/2FqDTOezT3c0TtXq8hJ4l4j8knXs26N1PJ/i5HodIHjjmrNCO6CFW4a/mtQd/TCgFHBtWosXP+uNNB3JjTBIkOE1LOOR1Rh/36a+9OcC8xV1S3eVuY3sFP5UTH4EeMNaG6/MSDUN0Dx/YijDIe+tlqiRgEcrpHc5t4qjr0sImMF5T6fUObuUvOQbo+8StdJsBIMtQf4GJW9nYkf9DVQVNJFFfdJAb7slS8RNyO6d9I60qT3KioHDUo8QotfWrSGvTS11l/PNpf0g3gbfy6zcpJSTEsO2z8QkcCdOjD993R0V82vFj7fR5kTeXJqv7+lLMF4eU0YmJU9KTOrZqvHc/+1vsFpAHjqNubkRdejg7eLq1BCRUYvBth+k5VjIq5oJSBl96yqx/v/7cedxO478GOQqEgEFv6+7e7FPJfD8kna3EoG4WM36wQ02nostScYZyEcI4k7c697LZpf5h+8D7uZeCL3TnPA/52xkGDa43bzYRqGFu2NbiGEJEf/7X0+t7v4UQnrxSXaN0edvGa99Q3OBFe/oq01x45Q7yJoIVsuuuTwfBghv51RbhRl7GkmpMGL3VJtJ+aDfNF2EjVKZoIYZax65YmfbfcZJtHHoaqTWmSRaBFPR8VyEOefx/ObbLxZf8khftAcFt6z/iQw+jBNveYApwfwiEy9UHzbi8Bf9hxXDtfmhC630HEGaVv+FSm1T/6ZP+QjkFnAJFK421Izh2uQtdPdtOkqKalntYkupaVpj9rIOB3PGmmMGnJsVTsgi2TnAe4F86JXohCUI0N/xIu3zgvlV8YQtObMRgguvuiCpXUQU6wvNdjLMAUaqASeS3pTMilU501fpFVY/19CVgG3xqw+/Ck1n1eQylkXHsfVS0sLSSRasxB5aF53hu1kFkrG+WsB/XMNuqmppLdPe+IigG2M41YuLFseVyiLv9B+8HeqJTvRJ/5fjG8bhdgNYLouKiSo5h8N8zdyixrzmJHE6KMu/UorcsK5GujYuiSF7ZmwSUF/TQvxH3KASpYdMmt5xVNOu7r3+B5e3izlWx9kvQOt7XRN6pqJRoj4gSKxAWdaAc5/Z+yqTfe3hd910VO8KRPm4NVfIX1WXuTiAQwuGbvlBbl+E46pz7kkl6Ya9iNLIhC1MQ/Q8eaQz1F5C3Ag/1NPj5279VvhBdVDWRH0IXxp4ygxFNUMODXAZrh+RG34Vd/tw2KM0xCWfFLvedjqHwaZl1mu3Let3LQeAXRQmmHy8bjaIqjJhfsyUjo1StR90zuGT6Jt+bA36krkT++g1vwAhzRIiKhQ8qPrLi+z44wVV8cw9LzKTG8AHX/es/k7kf6J+EFD18c8fhyEMdjt93K3fEkQlR6JwH5nwL3e8oe3FTOkSu4Pu90DwDONEX6Lx++m6SJaS0pyNhenvEWOFViSAFzv+0rGsJSwucW1TwKtQmdfgyP7CkEppitQssC4TQNWeZNPoURTvioc9XsMJMmOTf1Jf6o6kNw4oNCLAb5Tg0Ky3j+v73mKDtWVre0KEVvmR7q3HuXDnnJAty4aJ8YRn99tzYdRdDwY0Vos30GqyGKpjPJUGNgUK5Zp6R+ZPua7RqVPg5BJZpX/Tiwc6cj/wwyzXM60bcU5k2Q1uAFVc8yvr4+KMaPEpuDjbOkZupoAZnev4vS/ZD54EoFv3qNRH0GLFG3DcW7ofx2fjOUk1F0Qf9IARk7l8Ojebk37YF2rrhUgYGYTdg6GeENkXSat02SXEjBEg35n0uCTJo1shNJDFHx4CW3ivOHBOdtyzmrolZiCxdEowKZmqMJD5j9RTbLBmNtf+5S41IuOOJ4VcRzPLa35yYHRNLRaF5bymL1y7YhdQu9rt4cCneNOS19F2m4jnPUKnPwgjUdw4k0hdmsnubFcCprtXkz2diazBjhskpEm+GYYuVsv0v+m580WJIUFHVPi3U5IUSrfXBbeaTCxXFy57jy6WErzFAgUvssEFx8ftnr2YLt7p9sipJ1DZfW4Uw6I6ZMm2duh0Nl7wBaZF7EBEWHcERYUizgBMp7nUZM2QmXsassda5nma3YLvgoPiLJh7owZlv4HMOuoZT8RdyYx5y5nRfElV0tvUJST0A7hlhyysiMPg1LN7nwQ7Nx6b47rw8NoM37RBYtfz574ebsdRoB4Ifusz7LEfRlWJelupY73fNck3lbOf+QpJx/9OfB9e74AUwRVlegn36lCh/g+AOyDYSCiUNcum1Z6kASJlpo/Kf6ntQuOi7yndXFV6Al9/2AUNIuA9KwGBX/GSM34BsMFzjOI1oTuwa4XZCy1KjC36l54wLW4gRk1DlCKCXL5aUJ8nAr3soX4kDaRz2lNGlfkIzWo/QjwOiJeZ8Hg0C+uQjmZoUpQbEZu04h6q65UV9Bv0M8n6Dex3bP9uovZO65eGvSuKBCGrRUFtq2p6udMT9Jhq6wwvwxWGf8kcicQU1HL8iY6dcwymoDkCNCBLGHzlG2826/sG0gp8eIzqF4t10QUGG8whmO+RW7v+qH9PjzM23sGHtIcgYKdq+zxUtCtFqKFa70nK3LkkiDhC7mBEqykfWjaOLGwtPAlMtIG6UzvNK4fmqjdv5n4uIsW67bMT8BKRw+UjY2L61DYqNFghtKpunTfdgJVpz/UJuhlS0unlmNC0YsZmeqYFGVeqAzdy6Bf8VFY3TDVR8gite5hQdqhvTeRafcrwM9M6H7fmkzMNliKopLvLWz3KlEiCwk4qYH7mjqrGv56I5Wx2VAM3HNf+fwl9YiC+bP0E15+cu4E+CuNxohkrrLRK4d1pStXQISX9G35g//3+t/++rk5rQKc+E+DfaJHBbVBx3NH8Ss+vMHg9HD5aeYBq2IH4sk8m1Mg75lNhojnV8v9Z3VgDcWXtSXzq6tMo0APxwW0nrw9MV/AFBLAwQUAAIACAAub9xQKwvAbUoAAABrAAAAGwAAAHVuaXZlcnNhbC91bml2ZXJzYWwucG5nLnhtbLOxr8jNUShLLSrOzM+zVTLUM1Cyt+PlsikoSi3LTC1XqACKGekZQICSQiUqtzwzpSQDKGRgbowQzEjNTM8osVWyMDCFC+oDzQQAUEsBAgAAFAACAAgALW/cUFAXUB92BAAAEREAAB0AAAAAAAAAAQAAAAAAAAAAAHVuaXZlcnNhbC9jb21tb25fbWVzc2FnZXMubG5nUEsBAgAAFAACAAgALW/cULsT0SU5AwAAkAwAACcAAAAAAAAAAQAAAAAAsQQAAHVuaXZlcnNhbC9mbGFzaF9wdWJsaXNoaW5nX3NldHRpbmdzLnhtbFBLAQIAABQAAgAIAC1v3FB+HbVmtwIAAFAKAAAhAAAAAAAAAAEAAAAAAC8IAAB1bml2ZXJzYWwvZmxhc2hfc2tpbl9zZXR0aW5ncy54bWxQSwECAAAUAAIACAAtb9xQexnb+wwDAAChCwAAJgAAAAAAAAABAAAAAAAlCwAAdW5pdmVyc2FsL2h0bWxfcHVibGlzaGluZ19zZXR0aW5ncy54bWxQSwECAAAUAAIACAAtb9xQ/tkGXaABAAAtBgAAHwAAAAAAAAABAAAAAAB1DgAAdW5pdmVyc2FsL2h0bWxfc2tpbl9zZXR0aW5ncy5qc1BLAQIAABQAAgAIAC1v3FA9PC/RwQAAAOUBAAAaAAAAAAAAAAEAAAAAAFIQAAB1bml2ZXJzYWwvaTE4bl9wcmVzZXRzLnhtbFBLAQIAABQAAgAIAC1v3FAM0rasbgAAAG4AAAAcAAAAAAAAAAEAAAAAAEsRAAB1bml2ZXJzYWwvbG9jYWxfc2V0dGluZ3MueG1sUEsBAgAAFAACAAgARJRXRyO0Tvv7AgAAsAgAABQAAAAAAAAAAQAAAAAA8xEAAHVuaXZlcnNhbC9wbGF5ZXIueG1sUEsBAgAAFAACAAgALW/cUDXb2a1oAQAA8wIAACkAAAAAAAAAAQAAAAAAIBUAAHVuaXZlcnNhbC9za2luX2N1c3RvbWl6YXRpb25fc2V0dGluZ3MueG1sUEsBAgAAFAACAAgALm/cUPbVSja4DAAAgyEAABcAAAAAAAAAAAAAAAAAzxYAAHVuaXZlcnNhbC91bml2ZXJzYWwucG5nUEsBAgAAFAACAAgALm/cUCsLwG1KAAAAawAAABsAAAAAAAAAAQAAAAAAvCMAAHVuaXZlcnNhbC91bml2ZXJzYWwucG5nLnhtbFBLBQYAAAAACwALAEkDAAA/JAAAAAA="/>
  <p:tag name="ISPRING_PRESENTATION_TITLE" val="29439"/>
  <p:tag name="KSO_WPP_MARK_KEY" val="996beef2-3f09-4feb-818a-568b608f1de7"/>
  <p:tag name="COMMONDATA" val="eyJoZGlkIjoiYzcwZmM3ZTIyZTE1MDFmYTU4MGM2YWZjZWIyYjA0M2QifQ=="/>
  <p:tag name="commondata" val="eyJoZGlkIjoiNjFhMDI0YjBlYjcyYzZjYjNkY2Q0MjNlNTM4YWFiZjkifQ=="/>
</p:tagLst>
</file>

<file path=ppt/tags/tag3.xml><?xml version="1.0" encoding="utf-8"?>
<p:tagLst xmlns:p="http://schemas.openxmlformats.org/presentationml/2006/main">
  <p:tag name="MH" val="20161022203400"/>
  <p:tag name="MH_LIBRARY" val="GRAPHIC"/>
  <p:tag name="MH_TYPE" val="Other"/>
  <p:tag name="MH_ORDER" val="4"/>
</p:tagLst>
</file>

<file path=ppt/tags/tag4.xml><?xml version="1.0" encoding="utf-8"?>
<p:tagLst xmlns:p="http://schemas.openxmlformats.org/presentationml/2006/main">
  <p:tag name="MH" val="20161022203400"/>
  <p:tag name="MH_LIBRARY" val="GRAPHIC"/>
  <p:tag name="MH_TYPE" val="Other"/>
  <p:tag name="MH_ORDER" val="1"/>
</p:tagLst>
</file>

<file path=ppt/tags/tag5.xml><?xml version="1.0" encoding="utf-8"?>
<p:tagLst xmlns:p="http://schemas.openxmlformats.org/presentationml/2006/main">
  <p:tag name="MH" val="20151107103918"/>
  <p:tag name="MH_LIBRARY" val="GRAPHIC"/>
  <p:tag name="MH_TYPE" val="Other"/>
  <p:tag name="MH_ORDER" val="8"/>
</p:tagLst>
</file>

<file path=ppt/tags/tag6.xml><?xml version="1.0" encoding="utf-8"?>
<p:tagLst xmlns:p="http://schemas.openxmlformats.org/presentationml/2006/main">
  <p:tag name="MH" val="20151107103918"/>
  <p:tag name="MH_LIBRARY" val="GRAPHIC"/>
  <p:tag name="MH_TYPE" val="Other"/>
  <p:tag name="MH_ORDER" val="8"/>
</p:tagLst>
</file>

<file path=ppt/tags/tag7.xml><?xml version="1.0" encoding="utf-8"?>
<p:tagLst xmlns:p="http://schemas.openxmlformats.org/presentationml/2006/main">
  <p:tag name="MH" val="20151107103918"/>
  <p:tag name="MH_LIBRARY" val="GRAPHIC"/>
  <p:tag name="MH_TYPE" val="Other"/>
  <p:tag name="MH_ORDER" val="8"/>
</p:tagLst>
</file>

<file path=ppt/tags/tag8.xml><?xml version="1.0" encoding="utf-8"?>
<p:tagLst xmlns:p="http://schemas.openxmlformats.org/presentationml/2006/main">
  <p:tag name="MH" val="20151107103918"/>
  <p:tag name="MH_LIBRARY" val="GRAPHIC"/>
  <p:tag name="MH_TYPE" val="Other"/>
  <p:tag name="MH_ORDER" val="8"/>
</p:tagLst>
</file>

<file path=ppt/tags/tag9.xml><?xml version="1.0" encoding="utf-8"?>
<p:tagLst xmlns:p="http://schemas.openxmlformats.org/presentationml/2006/main">
  <p:tag name="MH" val="20151107103918"/>
  <p:tag name="MH_LIBRARY" val="GRAPHIC"/>
  <p:tag name="MH_TYPE" val="Other"/>
  <p:tag name="MH_ORDER" val="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1306</Words>
  <Application>WPS 演示</Application>
  <PresentationFormat>宽屏</PresentationFormat>
  <Paragraphs>156</Paragraphs>
  <Slides>17</Slides>
  <Notes>17</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17</vt:i4>
      </vt:variant>
    </vt:vector>
  </HeadingPairs>
  <TitlesOfParts>
    <vt:vector size="42" baseType="lpstr">
      <vt:lpstr>Arial</vt:lpstr>
      <vt:lpstr>宋体</vt:lpstr>
      <vt:lpstr>Wingdings</vt:lpstr>
      <vt:lpstr>微软雅黑</vt:lpstr>
      <vt:lpstr>Impact</vt:lpstr>
      <vt:lpstr>DFPZongYiW9-B5</vt:lpstr>
      <vt:lpstr>MingLiU-ExtB</vt:lpstr>
      <vt:lpstr>Agency FB</vt:lpstr>
      <vt:lpstr>方正兰亭粗黑简体</vt:lpstr>
      <vt:lpstr>黑体</vt:lpstr>
      <vt:lpstr>等线</vt:lpstr>
      <vt:lpstr>Times New Roman</vt:lpstr>
      <vt:lpstr>Arial</vt:lpstr>
      <vt:lpstr>Open Sans Light</vt:lpstr>
      <vt:lpstr>Open Sans</vt:lpstr>
      <vt:lpstr>Segoe Print</vt:lpstr>
      <vt:lpstr>Montserrat</vt:lpstr>
      <vt:lpstr>ksdb</vt:lpstr>
      <vt:lpstr>Gill Sans</vt:lpstr>
      <vt:lpstr>San Francisco Display Light</vt:lpstr>
      <vt:lpstr>Calibri</vt:lpstr>
      <vt:lpstr>Arial Unicode MS</vt:lpstr>
      <vt:lpstr>Calibri Light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蓝色简约风水彩年终总结汇报PPT模板</dc:title>
  <dc:creator>极简办公</dc:creator>
  <cp:keywords>www.jjppt.com</cp:keywords>
  <dc:description>www.jjppt.com</dc:description>
  <dc:subject> </dc:subject>
  <cp:category> </cp:category>
  <cp:lastModifiedBy>..119-7364..</cp:lastModifiedBy>
  <cp:revision>5</cp:revision>
  <dcterms:created xsi:type="dcterms:W3CDTF">2018-01-10T15:07:00Z</dcterms:created>
  <dcterms:modified xsi:type="dcterms:W3CDTF">2024-03-18T14:56:23Z</dcterms:modified>
  <cp:version>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EA630DE113144DD18EE5187340152CD8_13</vt:lpwstr>
  </property>
</Properties>
</file>